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media/image34.jpg" ContentType="image/jpeg"/>
  <Override PartName="/ppt/media/image36.jpg" ContentType="image/jpeg"/>
  <Override PartName="/ppt/media/image39.jpg" ContentType="image/jpeg"/>
  <Override PartName="/ppt/media/image40.jpg" ContentType="image/jpeg"/>
  <Override PartName="/ppt/media/image42.jpg" ContentType="image/jpeg"/>
  <Override PartName="/ppt/media/image43.jpg" ContentType="image/jpe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55"/>
  </p:notesMasterIdLst>
  <p:handoutMasterIdLst>
    <p:handoutMasterId r:id="rId56"/>
  </p:handoutMasterIdLst>
  <p:sldIdLst>
    <p:sldId id="326" r:id="rId2"/>
    <p:sldId id="378" r:id="rId3"/>
    <p:sldId id="332" r:id="rId4"/>
    <p:sldId id="333" r:id="rId5"/>
    <p:sldId id="309" r:id="rId6"/>
    <p:sldId id="310" r:id="rId7"/>
    <p:sldId id="311" r:id="rId8"/>
    <p:sldId id="307" r:id="rId9"/>
    <p:sldId id="386" r:id="rId10"/>
    <p:sldId id="355" r:id="rId11"/>
    <p:sldId id="334" r:id="rId12"/>
    <p:sldId id="335" r:id="rId13"/>
    <p:sldId id="342" r:id="rId14"/>
    <p:sldId id="379" r:id="rId15"/>
    <p:sldId id="343" r:id="rId16"/>
    <p:sldId id="344" r:id="rId17"/>
    <p:sldId id="345" r:id="rId18"/>
    <p:sldId id="346" r:id="rId19"/>
    <p:sldId id="353" r:id="rId20"/>
    <p:sldId id="380" r:id="rId21"/>
    <p:sldId id="354" r:id="rId22"/>
    <p:sldId id="327" r:id="rId23"/>
    <p:sldId id="356" r:id="rId24"/>
    <p:sldId id="357" r:id="rId25"/>
    <p:sldId id="358" r:id="rId26"/>
    <p:sldId id="381" r:id="rId27"/>
    <p:sldId id="320" r:id="rId28"/>
    <p:sldId id="321" r:id="rId29"/>
    <p:sldId id="338" r:id="rId30"/>
    <p:sldId id="340" r:id="rId31"/>
    <p:sldId id="382" r:id="rId32"/>
    <p:sldId id="359" r:id="rId33"/>
    <p:sldId id="360" r:id="rId34"/>
    <p:sldId id="361" r:id="rId35"/>
    <p:sldId id="384" r:id="rId36"/>
    <p:sldId id="362" r:id="rId37"/>
    <p:sldId id="363" r:id="rId38"/>
    <p:sldId id="364" r:id="rId39"/>
    <p:sldId id="365" r:id="rId40"/>
    <p:sldId id="383" r:id="rId41"/>
    <p:sldId id="366" r:id="rId42"/>
    <p:sldId id="367" r:id="rId43"/>
    <p:sldId id="368" r:id="rId44"/>
    <p:sldId id="369" r:id="rId45"/>
    <p:sldId id="372" r:id="rId46"/>
    <p:sldId id="385" r:id="rId47"/>
    <p:sldId id="373" r:id="rId48"/>
    <p:sldId id="375" r:id="rId49"/>
    <p:sldId id="376" r:id="rId50"/>
    <p:sldId id="377" r:id="rId51"/>
    <p:sldId id="387" r:id="rId52"/>
    <p:sldId id="323" r:id="rId53"/>
    <p:sldId id="322" r:id="rId54"/>
  </p:sldIdLst>
  <p:sldSz cx="9144000" cy="5143500" type="screen16x9"/>
  <p:notesSz cx="6858000" cy="9144000"/>
  <p:embeddedFontLst>
    <p:embeddedFont>
      <p:font typeface="Open Sans" panose="020B0606030504020204" pitchFamily="34" charset="0"/>
      <p:regular r:id="rId57"/>
      <p:bold r:id="rId58"/>
      <p:italic r:id="rId59"/>
      <p:boldItalic r:id="rId60"/>
    </p:embeddedFont>
    <p:embeddedFont>
      <p:font typeface="Roboto Slab" pitchFamily="2" charset="0"/>
      <p:regular r:id="rId61"/>
      <p:bold r:id="rId62"/>
    </p:embeddedFont>
    <p:embeddedFont>
      <p:font typeface="Source Sans Pro" panose="020B0503030403020204" pitchFamily="34" charset="0"/>
      <p:regular r:id="rId63"/>
      <p:bold r:id="rId64"/>
      <p:italic r:id="rId65"/>
      <p:boldItalic r:id="rId66"/>
    </p:embeddedFont>
    <p:embeddedFont>
      <p:font typeface="Ubuntu" panose="020B0504030602030204" pitchFamily="34"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61DB"/>
    <a:srgbClr val="F1823D"/>
    <a:srgbClr val="F05627"/>
    <a:srgbClr val="DC6B0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01FB10D-A61A-4DE4-8506-F670E7A89527}">
  <a:tblStyle styleId="{701FB10D-A61A-4DE4-8506-F670E7A8952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398DAF6-0271-4389-B3DC-BA433CC306D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76" autoAdjust="0"/>
    <p:restoredTop sz="91954" autoAdjust="0"/>
  </p:normalViewPr>
  <p:slideViewPr>
    <p:cSldViewPr snapToGrid="0">
      <p:cViewPr varScale="1">
        <p:scale>
          <a:sx n="87" d="100"/>
          <a:sy n="87" d="100"/>
        </p:scale>
        <p:origin x="108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7.fntdata"/><Relationship Id="rId68"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64" Type="http://schemas.openxmlformats.org/officeDocument/2006/relationships/font" Target="fonts/font8.fntdata"/><Relationship Id="rId69"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6.fntdata"/><Relationship Id="rId70"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689BE33-D4FC-306A-7F53-901BA929DCC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E2DFDDB3-1607-B52D-198F-97490B23E7D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093F3E-A4F9-413C-9E34-51AB51A4A2EA}" type="datetimeFigureOut">
              <a:rPr lang="en-IN" smtClean="0"/>
              <a:t>15-02-2024</a:t>
            </a:fld>
            <a:endParaRPr lang="en-IN"/>
          </a:p>
        </p:txBody>
      </p:sp>
      <p:sp>
        <p:nvSpPr>
          <p:cNvPr id="4" name="Footer Placeholder 3">
            <a:extLst>
              <a:ext uri="{FF2B5EF4-FFF2-40B4-BE49-F238E27FC236}">
                <a16:creationId xmlns:a16="http://schemas.microsoft.com/office/drawing/2014/main" id="{4696E550-5A9E-9668-F2B9-513B61E74E5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25973F56-667A-2FBD-2AF7-2E73A77BEB5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784DF2B-8289-44BF-8F6C-8F626EDCFC61}" type="slidenum">
              <a:rPr lang="en-IN" smtClean="0"/>
              <a:t>‹#›</a:t>
            </a:fld>
            <a:endParaRPr lang="en-IN"/>
          </a:p>
        </p:txBody>
      </p:sp>
    </p:spTree>
    <p:extLst>
      <p:ext uri="{BB962C8B-B14F-4D97-AF65-F5344CB8AC3E}">
        <p14:creationId xmlns:p14="http://schemas.microsoft.com/office/powerpoint/2010/main" val="270264106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gif>
</file>

<file path=ppt/media/image18.png>
</file>

<file path=ppt/media/image19.jpeg>
</file>

<file path=ppt/media/image2.jpg>
</file>

<file path=ppt/media/image20.png>
</file>

<file path=ppt/media/image21.jpeg>
</file>

<file path=ppt/media/image22.png>
</file>

<file path=ppt/media/image23.jpeg>
</file>

<file path=ppt/media/image24.png>
</file>

<file path=ppt/media/image25.jpeg>
</file>

<file path=ppt/media/image26.png>
</file>

<file path=ppt/media/image27.png>
</file>

<file path=ppt/media/image28.jpeg>
</file>

<file path=ppt/media/image29.jpeg>
</file>

<file path=ppt/media/image3.png>
</file>

<file path=ppt/media/image30.jpeg>
</file>

<file path=ppt/media/image31.jpeg>
</file>

<file path=ppt/media/image32.png>
</file>

<file path=ppt/media/image33.png>
</file>

<file path=ppt/media/image34.jpg>
</file>

<file path=ppt/media/image35.png>
</file>

<file path=ppt/media/image36.jpg>
</file>

<file path=ppt/media/image37.png>
</file>

<file path=ppt/media/image38.png>
</file>

<file path=ppt/media/image39.jpg>
</file>

<file path=ppt/media/image4.jpeg>
</file>

<file path=ppt/media/image40.jpg>
</file>

<file path=ppt/media/image41.PNG>
</file>

<file path=ppt/media/image42.jpg>
</file>

<file path=ppt/media/image43.jpg>
</file>

<file path=ppt/media/image44.png>
</file>

<file path=ppt/media/image45.png>
</file>

<file path=ppt/media/image46.png>
</file>

<file path=ppt/media/image47.png>
</file>

<file path=ppt/media/image48.jpeg>
</file>

<file path=ppt/media/image49.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213545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2" name="Google Shape;42;p5"/>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43" name="Google Shape;43;p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2E2E2E"/>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sz="1500" b="0" i="0">
                <a:solidFill>
                  <a:schemeClr val="tx1"/>
                </a:solidFill>
                <a:latin typeface="Arial MT"/>
                <a:cs typeface="Arial M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2/15/2024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95703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0751790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5">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51" r:id="rId1"/>
    <p:sldLayoutId id="2147483659" r:id="rId2"/>
    <p:sldLayoutId id="2147483660"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3.xml"/><Relationship Id="rId1" Type="http://schemas.openxmlformats.org/officeDocument/2006/relationships/tags" Target="../tags/tag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3.xml"/><Relationship Id="rId1" Type="http://schemas.openxmlformats.org/officeDocument/2006/relationships/tags" Target="../tags/tag2.xml"/><Relationship Id="rId5" Type="http://schemas.openxmlformats.org/officeDocument/2006/relationships/image" Target="../media/image6.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gif"/><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3.xml"/><Relationship Id="rId1" Type="http://schemas.openxmlformats.org/officeDocument/2006/relationships/tags" Target="../tags/tag3.xml"/><Relationship Id="rId4" Type="http://schemas.openxmlformats.org/officeDocument/2006/relationships/image" Target="../media/image19.jpe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2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42.jpg"/><Relationship Id="rId4" Type="http://schemas.openxmlformats.org/officeDocument/2006/relationships/image" Target="../media/image41.PNG"/></Relationships>
</file>

<file path=ppt/slides/_rels/slide45.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3" cstate="print"/>
          <a:stretch>
            <a:fillRect/>
          </a:stretch>
        </p:blipFill>
        <p:spPr>
          <a:xfrm>
            <a:off x="1" y="618743"/>
            <a:ext cx="9143999" cy="4600954"/>
          </a:xfrm>
          <a:prstGeom prst="rect">
            <a:avLst/>
          </a:prstGeom>
        </p:spPr>
      </p:pic>
      <p:sp>
        <p:nvSpPr>
          <p:cNvPr id="3" name="object 3"/>
          <p:cNvSpPr txBox="1"/>
          <p:nvPr/>
        </p:nvSpPr>
        <p:spPr>
          <a:xfrm>
            <a:off x="4704334" y="787400"/>
            <a:ext cx="3954145" cy="574040"/>
          </a:xfrm>
          <a:prstGeom prst="rect">
            <a:avLst/>
          </a:prstGeom>
        </p:spPr>
        <p:txBody>
          <a:bodyPr vert="horz" wrap="square" lIns="0" tIns="12700" rIns="0" bIns="0" rtlCol="0">
            <a:spAutoFit/>
          </a:bodyPr>
          <a:lstStyle/>
          <a:p>
            <a:pPr algn="ctr">
              <a:lnSpc>
                <a:spcPct val="100000"/>
              </a:lnSpc>
              <a:spcBef>
                <a:spcPts val="100"/>
              </a:spcBef>
            </a:pPr>
            <a:r>
              <a:rPr sz="1800" b="1" spc="-10" dirty="0">
                <a:solidFill>
                  <a:srgbClr val="FFC000"/>
                </a:solidFill>
                <a:latin typeface="Calibri" panose="020F0502020204030204" pitchFamily="34" charset="0"/>
                <a:cs typeface="Calibri" panose="020F0502020204030204" pitchFamily="34" charset="0"/>
              </a:rPr>
              <a:t>TRAINING</a:t>
            </a:r>
            <a:r>
              <a:rPr sz="1800" b="1" spc="30" dirty="0">
                <a:solidFill>
                  <a:srgbClr val="FFC000"/>
                </a:solidFill>
                <a:latin typeface="Calibri" panose="020F0502020204030204" pitchFamily="34" charset="0"/>
                <a:cs typeface="Calibri" panose="020F0502020204030204" pitchFamily="34" charset="0"/>
              </a:rPr>
              <a:t> </a:t>
            </a:r>
            <a:r>
              <a:rPr sz="1800" b="1" spc="-5" dirty="0">
                <a:solidFill>
                  <a:srgbClr val="FFC000"/>
                </a:solidFill>
                <a:latin typeface="Calibri" panose="020F0502020204030204" pitchFamily="34" charset="0"/>
                <a:cs typeface="Calibri" panose="020F0502020204030204" pitchFamily="34" charset="0"/>
              </a:rPr>
              <a:t>&amp;</a:t>
            </a:r>
            <a:r>
              <a:rPr sz="1800" b="1" spc="-90" dirty="0">
                <a:solidFill>
                  <a:srgbClr val="FFC000"/>
                </a:solidFill>
                <a:latin typeface="Calibri" panose="020F0502020204030204" pitchFamily="34" charset="0"/>
                <a:cs typeface="Calibri" panose="020F0502020204030204" pitchFamily="34" charset="0"/>
              </a:rPr>
              <a:t> </a:t>
            </a:r>
            <a:r>
              <a:rPr sz="1800" b="1" spc="-30" dirty="0">
                <a:solidFill>
                  <a:srgbClr val="FFC000"/>
                </a:solidFill>
                <a:latin typeface="Calibri" panose="020F0502020204030204" pitchFamily="34" charset="0"/>
                <a:cs typeface="Calibri" panose="020F0502020204030204" pitchFamily="34" charset="0"/>
              </a:rPr>
              <a:t>AWARENESS</a:t>
            </a:r>
            <a:r>
              <a:rPr sz="1800" b="1" spc="30" dirty="0">
                <a:solidFill>
                  <a:srgbClr val="FFC000"/>
                </a:solidFill>
                <a:latin typeface="Calibri" panose="020F0502020204030204" pitchFamily="34" charset="0"/>
                <a:cs typeface="Calibri" panose="020F0502020204030204" pitchFamily="34" charset="0"/>
              </a:rPr>
              <a:t> </a:t>
            </a:r>
            <a:r>
              <a:rPr sz="1800" b="1" dirty="0">
                <a:solidFill>
                  <a:srgbClr val="FFC000"/>
                </a:solidFill>
                <a:latin typeface="Calibri" panose="020F0502020204030204" pitchFamily="34" charset="0"/>
                <a:cs typeface="Calibri" panose="020F0502020204030204" pitchFamily="34" charset="0"/>
              </a:rPr>
              <a:t>SESSION</a:t>
            </a:r>
            <a:endParaRPr sz="1800" dirty="0">
              <a:latin typeface="Calibri" panose="020F0502020204030204" pitchFamily="34" charset="0"/>
              <a:cs typeface="Calibri" panose="020F0502020204030204" pitchFamily="34" charset="0"/>
            </a:endParaRPr>
          </a:p>
          <a:p>
            <a:pPr marL="1270" algn="ctr">
              <a:lnSpc>
                <a:spcPct val="100000"/>
              </a:lnSpc>
            </a:pPr>
            <a:r>
              <a:rPr sz="1800" b="1" dirty="0">
                <a:solidFill>
                  <a:srgbClr val="FFC000"/>
                </a:solidFill>
                <a:latin typeface="Calibri" panose="020F0502020204030204" pitchFamily="34" charset="0"/>
                <a:cs typeface="Calibri" panose="020F0502020204030204" pitchFamily="34" charset="0"/>
              </a:rPr>
              <a:t>on</a:t>
            </a:r>
            <a:endParaRPr sz="1800" dirty="0">
              <a:latin typeface="Calibri" panose="020F0502020204030204" pitchFamily="34" charset="0"/>
              <a:cs typeface="Calibri" panose="020F0502020204030204" pitchFamily="34" charset="0"/>
            </a:endParaRPr>
          </a:p>
        </p:txBody>
      </p:sp>
      <p:sp>
        <p:nvSpPr>
          <p:cNvPr id="4" name="object 4"/>
          <p:cNvSpPr txBox="1"/>
          <p:nvPr/>
        </p:nvSpPr>
        <p:spPr>
          <a:xfrm>
            <a:off x="5003291" y="1613059"/>
            <a:ext cx="3456940" cy="1138773"/>
          </a:xfrm>
          <a:prstGeom prst="rect">
            <a:avLst/>
          </a:prstGeom>
          <a:solidFill>
            <a:srgbClr val="FFC000"/>
          </a:solidFill>
        </p:spPr>
        <p:txBody>
          <a:bodyPr vert="horz" wrap="square" lIns="0" tIns="0" rIns="0" bIns="0" rtlCol="0">
            <a:spAutoFit/>
          </a:bodyPr>
          <a:lstStyle/>
          <a:p>
            <a:pPr>
              <a:lnSpc>
                <a:spcPct val="100000"/>
              </a:lnSpc>
            </a:pPr>
            <a:endParaRPr sz="2000" dirty="0">
              <a:latin typeface="Calibri" panose="020F0502020204030204" pitchFamily="34" charset="0"/>
              <a:cs typeface="Calibri" panose="020F0502020204030204" pitchFamily="34" charset="0"/>
            </a:endParaRPr>
          </a:p>
          <a:p>
            <a:pPr algn="ctr">
              <a:lnSpc>
                <a:spcPct val="100000"/>
              </a:lnSpc>
            </a:pPr>
            <a:r>
              <a:rPr sz="1800" b="1" spc="-25" dirty="0">
                <a:solidFill>
                  <a:srgbClr val="001F5F"/>
                </a:solidFill>
                <a:latin typeface="Calibri" panose="020F0502020204030204" pitchFamily="34" charset="0"/>
                <a:cs typeface="Calibri" panose="020F0502020204030204" pitchFamily="34" charset="0"/>
              </a:rPr>
              <a:t>ADVANCED</a:t>
            </a:r>
            <a:r>
              <a:rPr sz="1800" b="1" spc="25" dirty="0">
                <a:solidFill>
                  <a:srgbClr val="001F5F"/>
                </a:solidFill>
                <a:latin typeface="Calibri" panose="020F0502020204030204" pitchFamily="34" charset="0"/>
                <a:cs typeface="Calibri" panose="020F0502020204030204" pitchFamily="34" charset="0"/>
              </a:rPr>
              <a:t> </a:t>
            </a:r>
            <a:r>
              <a:rPr sz="1800" b="1" spc="-5" dirty="0">
                <a:solidFill>
                  <a:srgbClr val="001F5F"/>
                </a:solidFill>
                <a:latin typeface="Calibri" panose="020F0502020204030204" pitchFamily="34" charset="0"/>
                <a:cs typeface="Calibri" panose="020F0502020204030204" pitchFamily="34" charset="0"/>
              </a:rPr>
              <a:t>CYBER</a:t>
            </a:r>
            <a:r>
              <a:rPr sz="1800" b="1" spc="-20" dirty="0">
                <a:solidFill>
                  <a:srgbClr val="001F5F"/>
                </a:solidFill>
                <a:latin typeface="Calibri" panose="020F0502020204030204" pitchFamily="34" charset="0"/>
                <a:cs typeface="Calibri" panose="020F0502020204030204" pitchFamily="34" charset="0"/>
              </a:rPr>
              <a:t> </a:t>
            </a:r>
            <a:r>
              <a:rPr sz="1800" b="1" spc="-30" dirty="0">
                <a:solidFill>
                  <a:srgbClr val="001F5F"/>
                </a:solidFill>
                <a:latin typeface="Calibri" panose="020F0502020204030204" pitchFamily="34" charset="0"/>
                <a:cs typeface="Calibri" panose="020F0502020204030204" pitchFamily="34" charset="0"/>
              </a:rPr>
              <a:t>THREATS</a:t>
            </a:r>
            <a:endParaRPr sz="1800" dirty="0">
              <a:latin typeface="Calibri" panose="020F0502020204030204" pitchFamily="34" charset="0"/>
              <a:cs typeface="Calibri" panose="020F0502020204030204" pitchFamily="34" charset="0"/>
            </a:endParaRPr>
          </a:p>
          <a:p>
            <a:pPr marL="1270" algn="ctr">
              <a:lnSpc>
                <a:spcPct val="100000"/>
              </a:lnSpc>
            </a:pPr>
            <a:r>
              <a:rPr sz="1800" b="1" dirty="0">
                <a:solidFill>
                  <a:srgbClr val="001F5F"/>
                </a:solidFill>
                <a:latin typeface="Calibri" panose="020F0502020204030204" pitchFamily="34" charset="0"/>
                <a:cs typeface="Calibri" panose="020F0502020204030204" pitchFamily="34" charset="0"/>
              </a:rPr>
              <a:t>In</a:t>
            </a:r>
            <a:endParaRPr sz="1800" dirty="0">
              <a:latin typeface="Calibri" panose="020F0502020204030204" pitchFamily="34" charset="0"/>
              <a:cs typeface="Calibri" panose="020F0502020204030204" pitchFamily="34" charset="0"/>
            </a:endParaRPr>
          </a:p>
          <a:p>
            <a:pPr marL="8255" algn="ctr">
              <a:lnSpc>
                <a:spcPct val="100000"/>
              </a:lnSpc>
              <a:spcBef>
                <a:spcPts val="5"/>
              </a:spcBef>
            </a:pPr>
            <a:r>
              <a:rPr sz="1800" b="1" spc="-30" dirty="0">
                <a:solidFill>
                  <a:srgbClr val="001F5F"/>
                </a:solidFill>
                <a:latin typeface="Calibri" panose="020F0502020204030204" pitchFamily="34" charset="0"/>
                <a:cs typeface="Calibri" panose="020F0502020204030204" pitchFamily="34" charset="0"/>
              </a:rPr>
              <a:t>DIGITAL</a:t>
            </a:r>
            <a:r>
              <a:rPr sz="1800" b="1" spc="-20" dirty="0">
                <a:solidFill>
                  <a:srgbClr val="001F5F"/>
                </a:solidFill>
                <a:latin typeface="Calibri" panose="020F0502020204030204" pitchFamily="34" charset="0"/>
                <a:cs typeface="Calibri" panose="020F0502020204030204" pitchFamily="34" charset="0"/>
              </a:rPr>
              <a:t> </a:t>
            </a:r>
            <a:r>
              <a:rPr sz="1800" b="1" spc="-5" dirty="0">
                <a:solidFill>
                  <a:srgbClr val="001F5F"/>
                </a:solidFill>
                <a:latin typeface="Calibri" panose="020F0502020204030204" pitchFamily="34" charset="0"/>
                <a:cs typeface="Calibri" panose="020F0502020204030204" pitchFamily="34" charset="0"/>
              </a:rPr>
              <a:t>ERA</a:t>
            </a:r>
            <a:endParaRPr sz="1800" dirty="0">
              <a:latin typeface="Calibri" panose="020F0502020204030204" pitchFamily="34" charset="0"/>
              <a:cs typeface="Calibri" panose="020F0502020204030204" pitchFamily="34" charset="0"/>
            </a:endParaRPr>
          </a:p>
        </p:txBody>
      </p:sp>
      <p:sp>
        <p:nvSpPr>
          <p:cNvPr id="5" name="object 5"/>
          <p:cNvSpPr/>
          <p:nvPr/>
        </p:nvSpPr>
        <p:spPr>
          <a:xfrm>
            <a:off x="0" y="0"/>
            <a:ext cx="9144000" cy="542925"/>
          </a:xfrm>
          <a:custGeom>
            <a:avLst/>
            <a:gdLst/>
            <a:ahLst/>
            <a:cxnLst/>
            <a:rect l="l" t="t" r="r" b="b"/>
            <a:pathLst>
              <a:path w="9144000" h="542925">
                <a:moveTo>
                  <a:pt x="9144000" y="0"/>
                </a:moveTo>
                <a:lnTo>
                  <a:pt x="0" y="0"/>
                </a:lnTo>
                <a:lnTo>
                  <a:pt x="0" y="542544"/>
                </a:lnTo>
                <a:lnTo>
                  <a:pt x="9144000" y="542544"/>
                </a:lnTo>
                <a:lnTo>
                  <a:pt x="9144000" y="0"/>
                </a:lnTo>
                <a:close/>
              </a:path>
            </a:pathLst>
          </a:custGeom>
          <a:solidFill>
            <a:srgbClr val="1F487C"/>
          </a:solidFill>
        </p:spPr>
        <p:txBody>
          <a:bodyPr wrap="square" lIns="0" tIns="0" rIns="0" bIns="0" rtlCol="0"/>
          <a:lstStyle/>
          <a:p>
            <a:endParaRPr>
              <a:latin typeface="Calibri" panose="020F0502020204030204" pitchFamily="34" charset="0"/>
              <a:cs typeface="Calibri" panose="020F0502020204030204" pitchFamily="34" charset="0"/>
            </a:endParaRPr>
          </a:p>
        </p:txBody>
      </p:sp>
      <p:sp>
        <p:nvSpPr>
          <p:cNvPr id="6" name="object 6"/>
          <p:cNvSpPr txBox="1">
            <a:spLocks noGrp="1"/>
          </p:cNvSpPr>
          <p:nvPr>
            <p:ph type="title"/>
          </p:nvPr>
        </p:nvSpPr>
        <p:spPr>
          <a:xfrm>
            <a:off x="3413886" y="113233"/>
            <a:ext cx="2282825" cy="300355"/>
          </a:xfrm>
          <a:prstGeom prst="rect">
            <a:avLst/>
          </a:prstGeom>
        </p:spPr>
        <p:txBody>
          <a:bodyPr vert="horz" wrap="square" lIns="0" tIns="12700" rIns="0" bIns="0" rtlCol="0">
            <a:spAutoFit/>
          </a:bodyPr>
          <a:lstStyle/>
          <a:p>
            <a:pPr marL="12700">
              <a:lnSpc>
                <a:spcPct val="100000"/>
              </a:lnSpc>
              <a:spcBef>
                <a:spcPts val="100"/>
              </a:spcBef>
            </a:pPr>
            <a:r>
              <a:rPr sz="1800" b="1" dirty="0">
                <a:solidFill>
                  <a:srgbClr val="FFFFFF"/>
                </a:solidFill>
                <a:latin typeface="Calibri" panose="020F0502020204030204" pitchFamily="34" charset="0"/>
                <a:cs typeface="Calibri" panose="020F0502020204030204" pitchFamily="34" charset="0"/>
              </a:rPr>
              <a:t>WE</a:t>
            </a:r>
            <a:r>
              <a:rPr sz="1800" b="1" spc="-45" dirty="0">
                <a:solidFill>
                  <a:srgbClr val="FFFFFF"/>
                </a:solidFill>
                <a:latin typeface="Calibri" panose="020F0502020204030204" pitchFamily="34" charset="0"/>
                <a:cs typeface="Calibri" panose="020F0502020204030204" pitchFamily="34" charset="0"/>
              </a:rPr>
              <a:t> </a:t>
            </a:r>
            <a:r>
              <a:rPr sz="1800" b="1" dirty="0">
                <a:solidFill>
                  <a:srgbClr val="FFFFFF"/>
                </a:solidFill>
                <a:latin typeface="Calibri" panose="020F0502020204030204" pitchFamily="34" charset="0"/>
                <a:cs typeface="Calibri" panose="020F0502020204030204" pitchFamily="34" charset="0"/>
              </a:rPr>
              <a:t>WELCOME</a:t>
            </a:r>
            <a:r>
              <a:rPr sz="1800" b="1" spc="-65" dirty="0">
                <a:solidFill>
                  <a:srgbClr val="FFFFFF"/>
                </a:solidFill>
                <a:latin typeface="Calibri" panose="020F0502020204030204" pitchFamily="34" charset="0"/>
                <a:cs typeface="Calibri" panose="020F0502020204030204" pitchFamily="34" charset="0"/>
              </a:rPr>
              <a:t> </a:t>
            </a:r>
            <a:r>
              <a:rPr sz="1800" b="1" spc="-5" dirty="0">
                <a:solidFill>
                  <a:srgbClr val="FFFFFF"/>
                </a:solidFill>
                <a:latin typeface="Calibri" panose="020F0502020204030204" pitchFamily="34" charset="0"/>
                <a:cs typeface="Calibri" panose="020F0502020204030204" pitchFamily="34" charset="0"/>
              </a:rPr>
              <a:t>YOU!</a:t>
            </a:r>
            <a:endParaRPr sz="1800">
              <a:latin typeface="Calibri" panose="020F0502020204030204" pitchFamily="34" charset="0"/>
              <a:cs typeface="Calibri" panose="020F0502020204030204" pitchFamily="34" charset="0"/>
            </a:endParaRPr>
          </a:p>
        </p:txBody>
      </p:sp>
      <p:pic>
        <p:nvPicPr>
          <p:cNvPr id="7" name="object 7"/>
          <p:cNvPicPr/>
          <p:nvPr/>
        </p:nvPicPr>
        <p:blipFill>
          <a:blip r:embed="rId4" cstate="print"/>
          <a:stretch>
            <a:fillRect/>
          </a:stretch>
        </p:blipFill>
        <p:spPr>
          <a:xfrm>
            <a:off x="6989064" y="3758184"/>
            <a:ext cx="1924812" cy="138531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6F3E7-7DF8-554E-D1E2-AB034FFF5209}"/>
              </a:ext>
            </a:extLst>
          </p:cNvPr>
          <p:cNvSpPr>
            <a:spLocks noGrp="1"/>
          </p:cNvSpPr>
          <p:nvPr>
            <p:ph type="title"/>
          </p:nvPr>
        </p:nvSpPr>
        <p:spPr>
          <a:xfrm>
            <a:off x="522914" y="438800"/>
            <a:ext cx="3501832" cy="424932"/>
          </a:xfrm>
        </p:spPr>
        <p:txBody>
          <a:bodyPr/>
          <a:lstStyle/>
          <a:p>
            <a:r>
              <a:rPr lang="en-IN" sz="1800" dirty="0">
                <a:latin typeface="Calibri" panose="020F0502020204030204" pitchFamily="34" charset="0"/>
                <a:cs typeface="Calibri" panose="020F0502020204030204" pitchFamily="34" charset="0"/>
              </a:rPr>
              <a:t>Attack Vectors</a:t>
            </a:r>
          </a:p>
        </p:txBody>
      </p:sp>
      <p:sp>
        <p:nvSpPr>
          <p:cNvPr id="3" name="Text Placeholder 2">
            <a:extLst>
              <a:ext uri="{FF2B5EF4-FFF2-40B4-BE49-F238E27FC236}">
                <a16:creationId xmlns:a16="http://schemas.microsoft.com/office/drawing/2014/main" id="{FB0F3913-6741-13CE-B46F-D849528AC18E}"/>
              </a:ext>
            </a:extLst>
          </p:cNvPr>
          <p:cNvSpPr>
            <a:spLocks noGrp="1"/>
          </p:cNvSpPr>
          <p:nvPr>
            <p:ph type="body" idx="1"/>
          </p:nvPr>
        </p:nvSpPr>
        <p:spPr>
          <a:xfrm>
            <a:off x="522915" y="948797"/>
            <a:ext cx="3245522" cy="3339184"/>
          </a:xfrm>
        </p:spPr>
        <p:txBody>
          <a:bodyPr/>
          <a:lstStyle/>
          <a:p>
            <a:pPr>
              <a:buClr>
                <a:schemeClr val="tx1"/>
              </a:buClr>
              <a:buSzPct val="129000"/>
              <a:buFont typeface="Arial" panose="020B0604020202020204" pitchFamily="34" charset="0"/>
              <a:buChar char="•"/>
            </a:pPr>
            <a:r>
              <a:rPr lang="en-US" sz="1100" dirty="0">
                <a:latin typeface="Calibri" panose="020F0502020204030204" pitchFamily="34" charset="0"/>
                <a:cs typeface="Calibri" panose="020F0502020204030204" pitchFamily="34" charset="0"/>
              </a:rPr>
              <a:t>An attack vector is a path that a hacker takes to exploit cybersecurity vulnerabilities.</a:t>
            </a:r>
          </a:p>
          <a:p>
            <a:pPr>
              <a:buClr>
                <a:schemeClr val="tx1"/>
              </a:buClr>
              <a:buSzPct val="129000"/>
              <a:buFont typeface="Arial" panose="020B0604020202020204" pitchFamily="34" charset="0"/>
              <a:buChar char="•"/>
            </a:pPr>
            <a:r>
              <a:rPr lang="en-GB" sz="1100" dirty="0">
                <a:latin typeface="Calibri" panose="020F0502020204030204" pitchFamily="34" charset="0"/>
                <a:cs typeface="Calibri" panose="020F0502020204030204" pitchFamily="34" charset="0"/>
              </a:rPr>
              <a:t>Common cyber attack vectors include viruses and malware, email attachments, webpages, pop-up windows, instant messages (IMs), chatrooms and deception. </a:t>
            </a:r>
          </a:p>
          <a:p>
            <a:pPr>
              <a:buClr>
                <a:schemeClr val="tx1"/>
              </a:buClr>
              <a:buSzPct val="129000"/>
              <a:buFont typeface="Arial" panose="020B0604020202020204" pitchFamily="34" charset="0"/>
              <a:buChar char="•"/>
            </a:pPr>
            <a:r>
              <a:rPr lang="en-GB" sz="1100" dirty="0">
                <a:latin typeface="Calibri" panose="020F0502020204030204" pitchFamily="34" charset="0"/>
                <a:cs typeface="Calibri" panose="020F0502020204030204" pitchFamily="34" charset="0"/>
              </a:rPr>
              <a:t>Except for deception, all these methods involve programming or, in a few cases, hardware. </a:t>
            </a:r>
          </a:p>
          <a:p>
            <a:pPr>
              <a:buClr>
                <a:schemeClr val="tx1"/>
              </a:buClr>
              <a:buSzPct val="129000"/>
              <a:buFont typeface="Arial" panose="020B0604020202020204" pitchFamily="34" charset="0"/>
              <a:buChar char="•"/>
            </a:pPr>
            <a:r>
              <a:rPr lang="en-GB" sz="1100" dirty="0">
                <a:latin typeface="Calibri" panose="020F0502020204030204" pitchFamily="34" charset="0"/>
                <a:cs typeface="Calibri" panose="020F0502020204030204" pitchFamily="34" charset="0"/>
              </a:rPr>
              <a:t>Deception is when a human operator is fooled into removing or weakening system defences.</a:t>
            </a:r>
          </a:p>
          <a:p>
            <a:pPr marL="76200" indent="0">
              <a:buClr>
                <a:schemeClr val="tx1"/>
              </a:buClr>
              <a:buSzPct val="129000"/>
              <a:buNone/>
            </a:pPr>
            <a:endParaRPr lang="en-US" sz="11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4B56CBF2-5B9E-1BEE-4E41-825BC6AD404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pic>
        <p:nvPicPr>
          <p:cNvPr id="1026" name="Picture 2" descr="What is attack vector?">
            <a:extLst>
              <a:ext uri="{FF2B5EF4-FFF2-40B4-BE49-F238E27FC236}">
                <a16:creationId xmlns:a16="http://schemas.microsoft.com/office/drawing/2014/main" id="{9974917A-0201-DDB9-1BB3-3E0C073C0AD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281"/>
          <a:stretch/>
        </p:blipFill>
        <p:spPr bwMode="auto">
          <a:xfrm>
            <a:off x="3879272" y="948797"/>
            <a:ext cx="5204113" cy="33391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81667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96AF26B-6735-CE3E-966E-6ADADD55999D}"/>
              </a:ext>
            </a:extLst>
          </p:cNvPr>
          <p:cNvSpPr>
            <a:spLocks noGrp="1"/>
          </p:cNvSpPr>
          <p:nvPr>
            <p:ph type="title"/>
          </p:nvPr>
        </p:nvSpPr>
        <p:spPr>
          <a:xfrm>
            <a:off x="335877" y="325581"/>
            <a:ext cx="5649287" cy="464128"/>
          </a:xfrm>
          <a:ln>
            <a:solidFill>
              <a:srgbClr val="F1823D"/>
            </a:solidFill>
          </a:ln>
        </p:spPr>
        <p:txBody>
          <a:bodyPr/>
          <a:lstStyle/>
          <a:p>
            <a:pPr>
              <a:buClr>
                <a:srgbClr val="000000"/>
              </a:buClr>
              <a:buFont typeface="Arial"/>
            </a:pPr>
            <a:r>
              <a:rPr lang="en-IN" sz="1600" dirty="0">
                <a:solidFill>
                  <a:schemeClr val="tx1"/>
                </a:solidFill>
                <a:latin typeface="Times New Roman" panose="02020603050405020304" pitchFamily="18" charset="0"/>
                <a:cs typeface="Times New Roman" panose="02020603050405020304" pitchFamily="18" charset="0"/>
                <a:sym typeface="Arial"/>
              </a:rPr>
              <a:t>Attack Surfaces</a:t>
            </a:r>
          </a:p>
        </p:txBody>
      </p:sp>
      <p:sp>
        <p:nvSpPr>
          <p:cNvPr id="8" name="Text Placeholder 2">
            <a:extLst>
              <a:ext uri="{FF2B5EF4-FFF2-40B4-BE49-F238E27FC236}">
                <a16:creationId xmlns:a16="http://schemas.microsoft.com/office/drawing/2014/main" id="{0F6614AC-C344-BAEA-244D-4D6B9D15049B}"/>
              </a:ext>
            </a:extLst>
          </p:cNvPr>
          <p:cNvSpPr>
            <a:spLocks noGrp="1"/>
          </p:cNvSpPr>
          <p:nvPr>
            <p:ph type="body" idx="1"/>
          </p:nvPr>
        </p:nvSpPr>
        <p:spPr>
          <a:xfrm>
            <a:off x="86497" y="1344828"/>
            <a:ext cx="5074322" cy="2832318"/>
          </a:xfrm>
        </p:spPr>
        <p:txBody>
          <a:bodyPr/>
          <a:lstStyle/>
          <a:p>
            <a:pPr marL="361950" indent="-285750">
              <a:buClrTx/>
              <a:buSzPct val="106000"/>
              <a:buFont typeface="Arial" panose="020B0604020202020204" pitchFamily="34" charset="0"/>
              <a:buChar char="•"/>
            </a:pPr>
            <a:r>
              <a:rPr lang="en-US" sz="1400" dirty="0">
                <a:effectLst/>
                <a:latin typeface="Calibri" panose="020F0502020204030204" pitchFamily="34" charset="0"/>
                <a:ea typeface="Calibri" panose="020F0502020204030204" pitchFamily="34" charset="0"/>
                <a:cs typeface="Times New Roman" panose="02020603050405020304" pitchFamily="18" charset="0"/>
              </a:rPr>
              <a:t>An attack surface is defined as the total number of all possible entry points for unauthorized access into any system. It includes all vulnerabilities and endpoints that can be exploited to carry out a security attack. </a:t>
            </a:r>
          </a:p>
          <a:p>
            <a:pPr marL="361950" indent="-285750">
              <a:buClrTx/>
              <a:buSzPct val="106000"/>
              <a:buFont typeface="Arial" panose="020B0604020202020204" pitchFamily="34" charset="0"/>
              <a:buChar char="•"/>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attack surface is also the entire area of an organization or system that is susceptible to hacking. </a:t>
            </a:r>
          </a:p>
          <a:p>
            <a:pPr marL="361950" indent="-285750">
              <a:buClrTx/>
              <a:buSzPct val="106000"/>
              <a:buFont typeface="Arial" panose="020B0604020202020204" pitchFamily="34" charset="0"/>
              <a:buChar char="•"/>
            </a:pPr>
            <a:r>
              <a:rPr lang="en-US" sz="1400" dirty="0">
                <a:effectLst/>
                <a:latin typeface="Calibri" panose="020F0502020204030204" pitchFamily="34" charset="0"/>
                <a:ea typeface="Calibri" panose="020F0502020204030204" pitchFamily="34" charset="0"/>
                <a:cs typeface="Times New Roman" panose="02020603050405020304" pitchFamily="18" charset="0"/>
              </a:rPr>
              <a:t>For most modern businesses, the attack surface is complex and massive.  </a:t>
            </a:r>
          </a:p>
          <a:p>
            <a:pPr marL="361950" indent="-285750">
              <a:buClrTx/>
              <a:buSzPct val="106000"/>
              <a:buFont typeface="Arial" panose="020B0604020202020204" pitchFamily="34" charset="0"/>
              <a:buChar char="•"/>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large number of devices, web applications and network nodes create many potential cybersecurity threats.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200" dirty="0"/>
          </a:p>
        </p:txBody>
      </p:sp>
      <p:pic>
        <p:nvPicPr>
          <p:cNvPr id="10" name="Picture 9">
            <a:extLst>
              <a:ext uri="{FF2B5EF4-FFF2-40B4-BE49-F238E27FC236}">
                <a16:creationId xmlns:a16="http://schemas.microsoft.com/office/drawing/2014/main" id="{BC343B73-C0D4-0ED0-1F55-5C6C3432795E}"/>
              </a:ext>
            </a:extLst>
          </p:cNvPr>
          <p:cNvPicPr>
            <a:picLocks noChangeAspect="1"/>
          </p:cNvPicPr>
          <p:nvPr/>
        </p:nvPicPr>
        <p:blipFill rotWithShape="1">
          <a:blip r:embed="rId2"/>
          <a:srcRect b="4377"/>
          <a:stretch/>
        </p:blipFill>
        <p:spPr>
          <a:xfrm>
            <a:off x="5429479" y="2169969"/>
            <a:ext cx="3628024" cy="2459182"/>
          </a:xfrm>
          <a:prstGeom prst="rect">
            <a:avLst/>
          </a:prstGeom>
        </p:spPr>
      </p:pic>
      <p:sp>
        <p:nvSpPr>
          <p:cNvPr id="11" name="Rectangle 10">
            <a:extLst>
              <a:ext uri="{FF2B5EF4-FFF2-40B4-BE49-F238E27FC236}">
                <a16:creationId xmlns:a16="http://schemas.microsoft.com/office/drawing/2014/main" id="{990FB6E5-8908-34A6-C565-F7AAAAA4A716}"/>
              </a:ext>
            </a:extLst>
          </p:cNvPr>
          <p:cNvSpPr/>
          <p:nvPr/>
        </p:nvSpPr>
        <p:spPr>
          <a:xfrm>
            <a:off x="8534400" y="4449042"/>
            <a:ext cx="457200" cy="180109"/>
          </a:xfrm>
          <a:prstGeom prst="rect">
            <a:avLst/>
          </a:prstGeom>
          <a:solidFill>
            <a:srgbClr val="1561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a:extLst>
              <a:ext uri="{FF2B5EF4-FFF2-40B4-BE49-F238E27FC236}">
                <a16:creationId xmlns:a16="http://schemas.microsoft.com/office/drawing/2014/main" id="{9A4864E3-A6C9-C874-AFE9-FEF0CFC3039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6948" b="37408"/>
          <a:stretch/>
        </p:blipFill>
        <p:spPr bwMode="auto">
          <a:xfrm>
            <a:off x="7543165" y="139843"/>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91940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1D4FE55-9F4D-59AA-65C5-3922A81BBD4B}"/>
              </a:ext>
            </a:extLst>
          </p:cNvPr>
          <p:cNvSpPr>
            <a:spLocks noGrp="1"/>
          </p:cNvSpPr>
          <p:nvPr>
            <p:ph type="title"/>
          </p:nvPr>
        </p:nvSpPr>
        <p:spPr>
          <a:xfrm>
            <a:off x="786150" y="602672"/>
            <a:ext cx="4679468" cy="408047"/>
          </a:xfrm>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Types of attack surfaces</a:t>
            </a:r>
            <a:endParaRPr lang="en-IN" dirty="0"/>
          </a:p>
        </p:txBody>
      </p:sp>
      <p:sp>
        <p:nvSpPr>
          <p:cNvPr id="6" name="Text Placeholder 2">
            <a:extLst>
              <a:ext uri="{FF2B5EF4-FFF2-40B4-BE49-F238E27FC236}">
                <a16:creationId xmlns:a16="http://schemas.microsoft.com/office/drawing/2014/main" id="{4EDB2BA9-345D-90BE-B821-DF0DA6B0E0D3}"/>
              </a:ext>
            </a:extLst>
          </p:cNvPr>
          <p:cNvSpPr>
            <a:spLocks noGrp="1"/>
          </p:cNvSpPr>
          <p:nvPr>
            <p:ph type="body" idx="1"/>
          </p:nvPr>
        </p:nvSpPr>
        <p:spPr>
          <a:xfrm>
            <a:off x="225041" y="1247845"/>
            <a:ext cx="5406832" cy="3358791"/>
          </a:xfrm>
        </p:spPr>
        <p:txBody>
          <a:bodyPr/>
          <a:lstStyle/>
          <a:p>
            <a:pPr>
              <a:lnSpc>
                <a:spcPct val="107000"/>
              </a:lnSpc>
              <a:spcAft>
                <a:spcPts val="800"/>
              </a:spcAft>
              <a:buClr>
                <a:schemeClr val="tx1"/>
              </a:buClr>
              <a:buSzPct val="99000"/>
              <a:buFont typeface="Arial" panose="020B0604020202020204" pitchFamily="34" charset="0"/>
              <a:buChar char="•"/>
            </a:pPr>
            <a:r>
              <a:rPr lang="en-US" sz="1400" b="1" dirty="0">
                <a:effectLst/>
                <a:latin typeface="Calibri" panose="020F0502020204030204" pitchFamily="34" charset="0"/>
                <a:ea typeface="Calibri" panose="020F0502020204030204" pitchFamily="34" charset="0"/>
                <a:cs typeface="Times New Roman" panose="02020603050405020304" pitchFamily="18" charset="0"/>
              </a:rPr>
              <a:t>Digital attack surfaces</a:t>
            </a:r>
            <a:r>
              <a:rPr lang="en-US" sz="1400" dirty="0">
                <a:effectLst/>
                <a:latin typeface="Calibri" panose="020F0502020204030204" pitchFamily="34" charset="0"/>
                <a:ea typeface="Calibri" panose="020F0502020204030204" pitchFamily="34" charset="0"/>
                <a:cs typeface="Times New Roman" panose="02020603050405020304" pitchFamily="18" charset="0"/>
              </a:rPr>
              <a:t> encompass applications, code, ports, servers, and websites, as well as unauthorized system access points. Vulnerabilities left by poor coding, weak passwords, default operating system settings, exposed application programming interfaces or poorly maintained software are all part of the digital attack surface.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Clr>
                <a:schemeClr val="tx1"/>
              </a:buClr>
              <a:buSzPct val="99000"/>
              <a:buFont typeface="Arial" panose="020B0604020202020204" pitchFamily="34" charset="0"/>
              <a:buChar char="•"/>
            </a:pPr>
            <a:r>
              <a:rPr lang="en-US" sz="1400" b="1" dirty="0">
                <a:effectLst/>
                <a:latin typeface="Calibri" panose="020F0502020204030204" pitchFamily="34" charset="0"/>
                <a:ea typeface="Calibri" panose="020F0502020204030204" pitchFamily="34" charset="0"/>
                <a:cs typeface="Times New Roman" panose="02020603050405020304" pitchFamily="18" charset="0"/>
              </a:rPr>
              <a:t>Physical attack surfaces</a:t>
            </a:r>
            <a:r>
              <a:rPr lang="en-US" sz="1400" dirty="0">
                <a:effectLst/>
                <a:latin typeface="Calibri" panose="020F0502020204030204" pitchFamily="34" charset="0"/>
                <a:ea typeface="Calibri" panose="020F0502020204030204" pitchFamily="34" charset="0"/>
                <a:cs typeface="Times New Roman" panose="02020603050405020304" pitchFamily="18" charset="0"/>
              </a:rPr>
              <a:t> comprise all endpoint devices, such as desktop systems, laptops, mobile devices, and USB ports. Improperly discarded hardware that may contain user data and login credentials, passwords on paper or physical break-ins are also included.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buSzPct val="99000"/>
              <a:buFont typeface="Arial" panose="020B0604020202020204" pitchFamily="34" charset="0"/>
              <a:buChar char="•"/>
            </a:pPr>
            <a:endParaRPr lang="en-IN" sz="1400" dirty="0"/>
          </a:p>
        </p:txBody>
      </p:sp>
      <p:pic>
        <p:nvPicPr>
          <p:cNvPr id="7" name="Picture 6">
            <a:extLst>
              <a:ext uri="{FF2B5EF4-FFF2-40B4-BE49-F238E27FC236}">
                <a16:creationId xmlns:a16="http://schemas.microsoft.com/office/drawing/2014/main" id="{C6CA019F-64BA-D539-86A6-683B3496D87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366403" y="231197"/>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34678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66925-45FE-DD9D-3994-2F5596F370A5}"/>
              </a:ext>
            </a:extLst>
          </p:cNvPr>
          <p:cNvSpPr>
            <a:spLocks noGrp="1"/>
          </p:cNvSpPr>
          <p:nvPr>
            <p:ph type="title"/>
          </p:nvPr>
        </p:nvSpPr>
        <p:spPr>
          <a:xfrm>
            <a:off x="356660" y="321974"/>
            <a:ext cx="7571700" cy="349971"/>
          </a:xfrm>
        </p:spPr>
        <p:txBody>
          <a:bodyPr/>
          <a:lstStyle/>
          <a:p>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How can the attack surface be limited?</a:t>
            </a:r>
            <a:endParaRPr lang="en-IN" dirty="0"/>
          </a:p>
        </p:txBody>
      </p:sp>
      <p:sp>
        <p:nvSpPr>
          <p:cNvPr id="3" name="Text Placeholder 2">
            <a:extLst>
              <a:ext uri="{FF2B5EF4-FFF2-40B4-BE49-F238E27FC236}">
                <a16:creationId xmlns:a16="http://schemas.microsoft.com/office/drawing/2014/main" id="{1C356C1F-9877-ACB8-CED0-D7E39A00BFF1}"/>
              </a:ext>
            </a:extLst>
          </p:cNvPr>
          <p:cNvSpPr>
            <a:spLocks noGrp="1"/>
          </p:cNvSpPr>
          <p:nvPr>
            <p:ph type="body" idx="1"/>
          </p:nvPr>
        </p:nvSpPr>
        <p:spPr>
          <a:xfrm>
            <a:off x="356660" y="1010719"/>
            <a:ext cx="5420685" cy="3739131"/>
          </a:xfrm>
        </p:spPr>
        <p:txBody>
          <a:bodyPr/>
          <a:lstStyle/>
          <a:p>
            <a:pPr>
              <a:lnSpc>
                <a:spcPct val="107000"/>
              </a:lnSpc>
              <a:spcAft>
                <a:spcPts val="800"/>
              </a:spcAft>
              <a:buClrTx/>
              <a:buSzPct val="100000"/>
              <a:buFont typeface="Arial" panose="020B0604020202020204" pitchFamily="34"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Organizations can have information security experts conduct attack surface analysis and management. Some ideas for attack surface reduction include the following:</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ClrTx/>
              <a:buSzPct val="100000"/>
              <a:buFont typeface="Arial" panose="020B0604020202020204" pitchFamily="34" charset="0"/>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Access control</a:t>
            </a:r>
            <a:r>
              <a:rPr lang="en-US" sz="1200" dirty="0">
                <a:effectLst/>
                <a:latin typeface="Calibri" panose="020F0502020204030204" pitchFamily="34" charset="0"/>
                <a:ea typeface="Calibri" panose="020F0502020204030204" pitchFamily="34" charset="0"/>
                <a:cs typeface="Times New Roman" panose="02020603050405020304" pitchFamily="18" charset="0"/>
              </a:rPr>
              <a:t>. Organizations should limit access to sensitive data and resources both internally and externally. Physical measures, like locking, access cards, biometric systems, and multifactor authentication (see video below), can be used.</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ClrTx/>
              <a:buSzPct val="100000"/>
              <a:buFont typeface="Arial" panose="020B0604020202020204" pitchFamily="34" charset="0"/>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Complexity elimination.</a:t>
            </a:r>
            <a:r>
              <a:rPr lang="en-US" sz="1200" dirty="0">
                <a:effectLst/>
                <a:latin typeface="Calibri" panose="020F0502020204030204" pitchFamily="34" charset="0"/>
                <a:ea typeface="Calibri" panose="020F0502020204030204" pitchFamily="34" charset="0"/>
                <a:cs typeface="Times New Roman" panose="02020603050405020304" pitchFamily="18" charset="0"/>
              </a:rPr>
              <a:t> Unnecessary or unused software can result in policy mistakes, enabling bad actors to exploit these endpoints. All system functionalities must be assessed and maintained regularly.</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ClrTx/>
              <a:buSzPct val="100000"/>
              <a:buFont typeface="Arial" panose="020B0604020202020204" pitchFamily="34" charset="0"/>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Regular scanning.</a:t>
            </a:r>
            <a:r>
              <a:rPr lang="en-US" sz="1200" dirty="0">
                <a:effectLst/>
                <a:latin typeface="Calibri" panose="020F0502020204030204" pitchFamily="34" charset="0"/>
                <a:ea typeface="Calibri" panose="020F0502020204030204" pitchFamily="34" charset="0"/>
                <a:cs typeface="Times New Roman" panose="02020603050405020304" pitchFamily="18" charset="0"/>
              </a:rPr>
              <a:t> Digital assets and data centers must be scanned regularly to spot potential vulnerabilities.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ClrTx/>
              <a:buSzPct val="100000"/>
              <a:buFont typeface="Arial" panose="020B0604020202020204" pitchFamily="34" charset="0"/>
              <a:buChar char="•"/>
            </a:pPr>
            <a:r>
              <a:rPr lang="en-US" sz="1200" b="1" dirty="0">
                <a:effectLst/>
                <a:latin typeface="Calibri" panose="020F0502020204030204" pitchFamily="34" charset="0"/>
                <a:ea typeface="Calibri" panose="020F0502020204030204" pitchFamily="34" charset="0"/>
                <a:cs typeface="Times New Roman" panose="02020603050405020304" pitchFamily="18" charset="0"/>
              </a:rPr>
              <a:t>Network segmentation.</a:t>
            </a:r>
            <a:r>
              <a:rPr lang="en-US" sz="1200" dirty="0">
                <a:effectLst/>
                <a:latin typeface="Calibri" panose="020F0502020204030204" pitchFamily="34" charset="0"/>
                <a:ea typeface="Calibri" panose="020F0502020204030204" pitchFamily="34" charset="0"/>
                <a:cs typeface="Times New Roman" panose="02020603050405020304" pitchFamily="18" charset="0"/>
              </a:rPr>
              <a:t> Tools like firewalls and strategies like micro segmentation can be used to divide the network into smaller units.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buClrTx/>
              <a:buSzPct val="100000"/>
              <a:buFont typeface="Arial" panose="020B0604020202020204" pitchFamily="34" charset="0"/>
              <a:buChar char="•"/>
            </a:pPr>
            <a:endParaRPr lang="en-IN" dirty="0"/>
          </a:p>
        </p:txBody>
      </p:sp>
      <p:sp>
        <p:nvSpPr>
          <p:cNvPr id="4" name="Slide Number Placeholder 3">
            <a:extLst>
              <a:ext uri="{FF2B5EF4-FFF2-40B4-BE49-F238E27FC236}">
                <a16:creationId xmlns:a16="http://schemas.microsoft.com/office/drawing/2014/main" id="{01BF32F3-0AF2-1A73-676C-061E3D0AB62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pic>
        <p:nvPicPr>
          <p:cNvPr id="1026" name="Picture 2">
            <a:extLst>
              <a:ext uri="{FF2B5EF4-FFF2-40B4-BE49-F238E27FC236}">
                <a16:creationId xmlns:a16="http://schemas.microsoft.com/office/drawing/2014/main" id="{0450BC84-826B-18ED-5568-9CFA6F36CB6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48" t="9893" r="4772" b="9620"/>
          <a:stretch/>
        </p:blipFill>
        <p:spPr bwMode="auto">
          <a:xfrm>
            <a:off x="5777345" y="2944092"/>
            <a:ext cx="3095037" cy="16902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A21C964B-6BD2-8F9C-510D-19E9D6C2430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6948" b="37408"/>
          <a:stretch/>
        </p:blipFill>
        <p:spPr bwMode="auto">
          <a:xfrm>
            <a:off x="7423947" y="206469"/>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634327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78236" y="1359671"/>
            <a:ext cx="4634936" cy="980757"/>
          </a:xfrm>
        </p:spPr>
        <p:txBody>
          <a:bodyPr/>
          <a:lstStyle/>
          <a:p>
            <a:pPr marL="38100" indent="0">
              <a:buNone/>
            </a:pPr>
            <a:endParaRPr lang="en-US" dirty="0"/>
          </a:p>
          <a:p>
            <a:pPr marL="38100" indent="0">
              <a:buNone/>
            </a:pPr>
            <a:r>
              <a:rPr lang="en-US" sz="3200" dirty="0"/>
              <a:t>Chapter 3</a:t>
            </a:r>
          </a:p>
          <a:p>
            <a:pPr marL="38100" indent="0">
              <a:buNone/>
            </a:pPr>
            <a:endParaRPr lang="en-US" sz="3200" dirty="0"/>
          </a:p>
          <a:p>
            <a:pPr marL="38100" indent="0">
              <a:buNone/>
            </a:pPr>
            <a:endParaRPr lang="en-US" sz="4800" dirty="0"/>
          </a:p>
          <a:p>
            <a:endParaRPr lang="en-US" sz="2400" dirty="0"/>
          </a:p>
        </p:txBody>
      </p:sp>
      <p:sp>
        <p:nvSpPr>
          <p:cNvPr id="4" name="Slide Number Placeholder 3"/>
          <p:cNvSpPr>
            <a:spLocks noGrp="1"/>
          </p:cNvSpPr>
          <p:nvPr>
            <p:ph type="sldNum" sz="quarter" idx="7"/>
          </p:nvPr>
        </p:nvSpPr>
        <p:spPr/>
        <p:txBody>
          <a:bodyPr/>
          <a:lstStyle/>
          <a:p>
            <a:fld id="{B6F15528-21DE-4FAA-801E-634DDDAF4B2B}" type="slidenum">
              <a:rPr lang="en-US" smtClean="0"/>
              <a:t>14</a:t>
            </a:fld>
            <a:endParaRPr lang="en-US"/>
          </a:p>
        </p:txBody>
      </p:sp>
    </p:spTree>
    <p:extLst>
      <p:ext uri="{BB962C8B-B14F-4D97-AF65-F5344CB8AC3E}">
        <p14:creationId xmlns:p14="http://schemas.microsoft.com/office/powerpoint/2010/main" val="37464464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E723A94-FC4A-B4C5-D30F-2A07EAFA2348}"/>
              </a:ext>
            </a:extLst>
          </p:cNvPr>
          <p:cNvSpPr>
            <a:spLocks noGrp="1"/>
          </p:cNvSpPr>
          <p:nvPr>
            <p:ph type="title"/>
            <p:custDataLst>
              <p:tags r:id="rId1"/>
            </p:custDataLst>
          </p:nvPr>
        </p:nvSpPr>
        <p:spPr>
          <a:xfrm>
            <a:off x="640677" y="714595"/>
            <a:ext cx="7571700" cy="371475"/>
          </a:xfrm>
          <a:ln>
            <a:solidFill>
              <a:srgbClr val="F1823D"/>
            </a:solidFill>
          </a:ln>
        </p:spPr>
        <p:txBody>
          <a:bodyPr>
            <a:noAutofit/>
          </a:bodyPr>
          <a:lstStyle/>
          <a:p>
            <a:pPr algn="ctr"/>
            <a:r>
              <a:rPr lang="en-US" sz="1600" dirty="0">
                <a:solidFill>
                  <a:schemeClr val="tx1"/>
                </a:solidFill>
                <a:latin typeface="Times New Roman" panose="02020603050405020304" pitchFamily="18" charset="0"/>
                <a:cs typeface="Times New Roman" panose="02020603050405020304" pitchFamily="18" charset="0"/>
              </a:rPr>
              <a:t>Phishing</a:t>
            </a:r>
            <a:endParaRPr lang="en-US" sz="2800" dirty="0">
              <a:solidFill>
                <a:schemeClr val="tx1"/>
              </a:solidFill>
              <a:latin typeface="Times New Roman" panose="02020603050405020304" pitchFamily="18" charset="0"/>
              <a:cs typeface="Times New Roman" panose="02020603050405020304" pitchFamily="18" charset="0"/>
            </a:endParaRPr>
          </a:p>
        </p:txBody>
      </p:sp>
      <p:sp>
        <p:nvSpPr>
          <p:cNvPr id="7" name="Text Placeholder 6">
            <a:extLst>
              <a:ext uri="{FF2B5EF4-FFF2-40B4-BE49-F238E27FC236}">
                <a16:creationId xmlns:a16="http://schemas.microsoft.com/office/drawing/2014/main" id="{F80C0B06-7CD9-6294-4F0A-EB295FE0A8AE}"/>
              </a:ext>
            </a:extLst>
          </p:cNvPr>
          <p:cNvSpPr>
            <a:spLocks noGrp="1"/>
          </p:cNvSpPr>
          <p:nvPr>
            <p:ph type="body" idx="1"/>
          </p:nvPr>
        </p:nvSpPr>
        <p:spPr>
          <a:xfrm>
            <a:off x="4206854" y="2106024"/>
            <a:ext cx="4703313" cy="1007272"/>
          </a:xfrm>
          <a:ln>
            <a:solidFill>
              <a:schemeClr val="accent1">
                <a:lumMod val="75000"/>
              </a:schemeClr>
            </a:solidFill>
          </a:ln>
        </p:spPr>
        <p:txBody>
          <a:bodyPr/>
          <a:lstStyle/>
          <a:p>
            <a:pPr marL="101600" indent="0" algn="just">
              <a:buNone/>
            </a:pPr>
            <a:r>
              <a:rPr lang="en-US" sz="1400" b="0" i="0" dirty="0">
                <a:solidFill>
                  <a:schemeClr val="tx1"/>
                </a:solidFill>
                <a:effectLst/>
                <a:latin typeface="Times New Roman" panose="02020603050405020304" pitchFamily="18" charset="0"/>
                <a:cs typeface="Times New Roman" panose="02020603050405020304" pitchFamily="18" charset="0"/>
              </a:rPr>
              <a:t>Phishing is a type of social engineering where an attacker sends a fraudulent message designed to trick a person into revealing sensitive information to the attacker.</a:t>
            </a:r>
            <a:endParaRPr lang="en-IN" sz="1400" dirty="0">
              <a:solidFill>
                <a:schemeClr val="tx1"/>
              </a:solidFill>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7A218891-31AC-3F8F-481B-44ACDAF45C6A}"/>
              </a:ext>
            </a:extLst>
          </p:cNvPr>
          <p:cNvPicPr>
            <a:picLocks noChangeAspect="1"/>
          </p:cNvPicPr>
          <p:nvPr/>
        </p:nvPicPr>
        <p:blipFill>
          <a:blip r:embed="rId3"/>
          <a:stretch>
            <a:fillRect/>
          </a:stretch>
        </p:blipFill>
        <p:spPr>
          <a:xfrm>
            <a:off x="349800" y="1203833"/>
            <a:ext cx="3724115" cy="2811654"/>
          </a:xfrm>
          <a:prstGeom prst="rect">
            <a:avLst/>
          </a:prstGeom>
        </p:spPr>
      </p:pic>
      <p:pic>
        <p:nvPicPr>
          <p:cNvPr id="8" name="Picture 7">
            <a:extLst>
              <a:ext uri="{FF2B5EF4-FFF2-40B4-BE49-F238E27FC236}">
                <a16:creationId xmlns:a16="http://schemas.microsoft.com/office/drawing/2014/main" id="{A80C3276-79A7-6C3A-F0A4-D65B369C29D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175527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a:extLst>
              <a:ext uri="{FF2B5EF4-FFF2-40B4-BE49-F238E27FC236}">
                <a16:creationId xmlns:a16="http://schemas.microsoft.com/office/drawing/2014/main" id="{88FC9BDF-E5D9-BA94-8493-85A6D069D7F5}"/>
              </a:ext>
            </a:extLst>
          </p:cNvPr>
          <p:cNvSpPr>
            <a:spLocks noGrp="1"/>
          </p:cNvSpPr>
          <p:nvPr>
            <p:ph type="title"/>
            <p:custDataLst>
              <p:tags r:id="rId1"/>
            </p:custDataLst>
          </p:nvPr>
        </p:nvSpPr>
        <p:spPr>
          <a:xfrm>
            <a:off x="786150" y="664653"/>
            <a:ext cx="7571700" cy="371475"/>
          </a:xfrm>
          <a:ln>
            <a:solidFill>
              <a:srgbClr val="F1823D"/>
            </a:solidFill>
          </a:ln>
        </p:spPr>
        <p:txBody>
          <a:bodyPr>
            <a:noAutofit/>
          </a:bodyPr>
          <a:lstStyle/>
          <a:p>
            <a:pPr algn="ctr"/>
            <a:r>
              <a:rPr lang="en-US" sz="1600" dirty="0">
                <a:solidFill>
                  <a:schemeClr val="tx1"/>
                </a:solidFill>
                <a:latin typeface="Times New Roman" panose="02020603050405020304" pitchFamily="18" charset="0"/>
                <a:cs typeface="Times New Roman" panose="02020603050405020304" pitchFamily="18" charset="0"/>
              </a:rPr>
              <a:t>Phishing Cycle &amp; Types</a:t>
            </a:r>
            <a:endParaRPr lang="en-US" sz="2800" dirty="0">
              <a:solidFill>
                <a:schemeClr val="tx1"/>
              </a:solidFill>
              <a:latin typeface="Times New Roman" panose="02020603050405020304" pitchFamily="18" charset="0"/>
              <a:cs typeface="Times New Roman" panose="02020603050405020304" pitchFamily="18" charset="0"/>
            </a:endParaRPr>
          </a:p>
        </p:txBody>
      </p:sp>
      <p:pic>
        <p:nvPicPr>
          <p:cNvPr id="9" name="Picture 8" descr="A picture containing text&#10;&#10;Description automatically generated">
            <a:extLst>
              <a:ext uri="{FF2B5EF4-FFF2-40B4-BE49-F238E27FC236}">
                <a16:creationId xmlns:a16="http://schemas.microsoft.com/office/drawing/2014/main" id="{CD938449-B825-711E-6986-A946D312F68B}"/>
              </a:ext>
            </a:extLst>
          </p:cNvPr>
          <p:cNvPicPr>
            <a:picLocks noChangeAspect="1"/>
          </p:cNvPicPr>
          <p:nvPr/>
        </p:nvPicPr>
        <p:blipFill>
          <a:blip r:embed="rId3"/>
          <a:stretch>
            <a:fillRect/>
          </a:stretch>
        </p:blipFill>
        <p:spPr>
          <a:xfrm>
            <a:off x="665006" y="1178836"/>
            <a:ext cx="3401304" cy="3802484"/>
          </a:xfrm>
          <a:prstGeom prst="rect">
            <a:avLst/>
          </a:prstGeom>
          <a:ln>
            <a:solidFill>
              <a:schemeClr val="tx1"/>
            </a:solidFill>
          </a:ln>
        </p:spPr>
      </p:pic>
      <p:pic>
        <p:nvPicPr>
          <p:cNvPr id="11" name="Picture 10" descr="Diagram&#10;&#10;Description automatically generated">
            <a:extLst>
              <a:ext uri="{FF2B5EF4-FFF2-40B4-BE49-F238E27FC236}">
                <a16:creationId xmlns:a16="http://schemas.microsoft.com/office/drawing/2014/main" id="{67857F03-A286-0325-5DE2-2B4F53D45272}"/>
              </a:ext>
            </a:extLst>
          </p:cNvPr>
          <p:cNvPicPr>
            <a:picLocks noChangeAspect="1"/>
          </p:cNvPicPr>
          <p:nvPr/>
        </p:nvPicPr>
        <p:blipFill>
          <a:blip r:embed="rId4"/>
          <a:stretch>
            <a:fillRect/>
          </a:stretch>
        </p:blipFill>
        <p:spPr>
          <a:xfrm>
            <a:off x="4429245" y="1778922"/>
            <a:ext cx="4350657" cy="2687345"/>
          </a:xfrm>
          <a:prstGeom prst="rect">
            <a:avLst/>
          </a:prstGeom>
          <a:ln>
            <a:solidFill>
              <a:schemeClr val="tx1"/>
            </a:solidFill>
          </a:ln>
        </p:spPr>
      </p:pic>
      <p:pic>
        <p:nvPicPr>
          <p:cNvPr id="8" name="Picture 7">
            <a:extLst>
              <a:ext uri="{FF2B5EF4-FFF2-40B4-BE49-F238E27FC236}">
                <a16:creationId xmlns:a16="http://schemas.microsoft.com/office/drawing/2014/main" id="{A80C3276-79A7-6C3A-F0A4-D65B369C29DC}"/>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422672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D9F90-B957-4440-0B36-37862B07EC22}"/>
              </a:ext>
            </a:extLst>
          </p:cNvPr>
          <p:cNvSpPr>
            <a:spLocks noGrp="1"/>
          </p:cNvSpPr>
          <p:nvPr>
            <p:ph type="title"/>
          </p:nvPr>
        </p:nvSpPr>
        <p:spPr>
          <a:xfrm>
            <a:off x="786150" y="636733"/>
            <a:ext cx="7571700" cy="584849"/>
          </a:xfrm>
        </p:spPr>
        <p:txBody>
          <a:bodyPr/>
          <a:lstStyle/>
          <a:p>
            <a:r>
              <a:rPr lang="en-IN" sz="1800" dirty="0">
                <a:latin typeface="Calibri" panose="020F0502020204030204" pitchFamily="34" charset="0"/>
                <a:cs typeface="Calibri" panose="020F0502020204030204" pitchFamily="34" charset="0"/>
              </a:rPr>
              <a:t>Spoofing and its types</a:t>
            </a:r>
            <a:br>
              <a:rPr lang="en-IN" sz="1800" dirty="0">
                <a:latin typeface="Calibri" panose="020F0502020204030204" pitchFamily="34" charset="0"/>
                <a:cs typeface="Calibri" panose="020F0502020204030204" pitchFamily="34" charset="0"/>
              </a:rPr>
            </a:br>
            <a:endParaRPr lang="en-IN" sz="1800" dirty="0">
              <a:latin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B3C1982E-8A6C-503E-E638-AA018B81D881}"/>
              </a:ext>
            </a:extLst>
          </p:cNvPr>
          <p:cNvSpPr>
            <a:spLocks noGrp="1"/>
          </p:cNvSpPr>
          <p:nvPr>
            <p:ph type="body" idx="1"/>
          </p:nvPr>
        </p:nvSpPr>
        <p:spPr>
          <a:xfrm>
            <a:off x="786150" y="1111682"/>
            <a:ext cx="2725977" cy="1229736"/>
          </a:xfrm>
        </p:spPr>
        <p:txBody>
          <a:bodyPr/>
          <a:lstStyle/>
          <a:p>
            <a:pPr marL="76200" indent="0" algn="just">
              <a:buNone/>
            </a:pPr>
            <a:r>
              <a:rPr lang="en-US" sz="1200" dirty="0">
                <a:latin typeface="Calibri" panose="020F0502020204030204" pitchFamily="34" charset="0"/>
                <a:cs typeface="Calibri" panose="020F0502020204030204" pitchFamily="34" charset="0"/>
              </a:rPr>
              <a:t>In the context of information security, a spoofing attack is a situation in which a person or program successfully identifies as another by falsifying data, to gain an illegitimate advantage.  </a:t>
            </a:r>
            <a:endParaRPr lang="en-IN" sz="12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2E2080CD-B82B-A35B-44F1-92A788214E4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pic>
        <p:nvPicPr>
          <p:cNvPr id="2050" name="Picture 2" descr="Website spoofing: A definition + how spoofing works | Norton">
            <a:extLst>
              <a:ext uri="{FF2B5EF4-FFF2-40B4-BE49-F238E27FC236}">
                <a16:creationId xmlns:a16="http://schemas.microsoft.com/office/drawing/2014/main" id="{2FF7C079-583B-25EB-23F9-09FA848B31E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73" t="5791" r="977" b="5768"/>
          <a:stretch/>
        </p:blipFill>
        <p:spPr bwMode="auto">
          <a:xfrm>
            <a:off x="4159622" y="929157"/>
            <a:ext cx="4108287" cy="268778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BE99BCC7-D853-2BF0-69DC-EB9EB7A8EFFC}"/>
              </a:ext>
            </a:extLst>
          </p:cNvPr>
          <p:cNvPicPr>
            <a:picLocks noChangeAspect="1"/>
          </p:cNvPicPr>
          <p:nvPr/>
        </p:nvPicPr>
        <p:blipFill rotWithShape="1">
          <a:blip r:embed="rId3"/>
          <a:srcRect t="6465" b="5993"/>
          <a:stretch/>
        </p:blipFill>
        <p:spPr>
          <a:xfrm>
            <a:off x="366360" y="2452254"/>
            <a:ext cx="3703321" cy="2431473"/>
          </a:xfrm>
          <a:prstGeom prst="rect">
            <a:avLst/>
          </a:prstGeom>
        </p:spPr>
      </p:pic>
      <p:pic>
        <p:nvPicPr>
          <p:cNvPr id="6" name="Picture 5">
            <a:extLst>
              <a:ext uri="{FF2B5EF4-FFF2-40B4-BE49-F238E27FC236}">
                <a16:creationId xmlns:a16="http://schemas.microsoft.com/office/drawing/2014/main" id="{ECD8E7F6-C8B7-FFC6-7A0B-25215DEAE5A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36948" b="37408"/>
          <a:stretch/>
        </p:blipFill>
        <p:spPr bwMode="auto">
          <a:xfrm>
            <a:off x="7504649" y="119046"/>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500286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80C3276-79A7-6C3A-F0A4-D65B369C29D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sp>
        <p:nvSpPr>
          <p:cNvPr id="7" name="Title 4">
            <a:extLst>
              <a:ext uri="{FF2B5EF4-FFF2-40B4-BE49-F238E27FC236}">
                <a16:creationId xmlns:a16="http://schemas.microsoft.com/office/drawing/2014/main" id="{88FC9BDF-E5D9-BA94-8493-85A6D069D7F5}"/>
              </a:ext>
            </a:extLst>
          </p:cNvPr>
          <p:cNvSpPr>
            <a:spLocks noGrp="1"/>
          </p:cNvSpPr>
          <p:nvPr>
            <p:ph type="title"/>
            <p:custDataLst>
              <p:tags r:id="rId1"/>
            </p:custDataLst>
          </p:nvPr>
        </p:nvSpPr>
        <p:spPr>
          <a:xfrm>
            <a:off x="786150" y="664653"/>
            <a:ext cx="7571700" cy="371475"/>
          </a:xfrm>
          <a:ln>
            <a:solidFill>
              <a:srgbClr val="F1823D"/>
            </a:solidFill>
          </a:ln>
        </p:spPr>
        <p:txBody>
          <a:bodyPr>
            <a:noAutofit/>
          </a:bodyPr>
          <a:lstStyle/>
          <a:p>
            <a:pPr algn="ctr"/>
            <a:r>
              <a:rPr lang="en-US" sz="1600" dirty="0">
                <a:solidFill>
                  <a:schemeClr val="tx1"/>
                </a:solidFill>
                <a:latin typeface="Times New Roman" panose="02020603050405020304" pitchFamily="18" charset="0"/>
                <a:cs typeface="Times New Roman" panose="02020603050405020304" pitchFamily="18" charset="0"/>
              </a:rPr>
              <a:t>Ransomware</a:t>
            </a:r>
            <a:endParaRPr lang="en-US" sz="2800" dirty="0">
              <a:solidFill>
                <a:schemeClr val="tx1"/>
              </a:solidFill>
              <a:latin typeface="Times New Roman" panose="02020603050405020304" pitchFamily="18" charset="0"/>
              <a:cs typeface="Times New Roman" panose="02020603050405020304" pitchFamily="18" charset="0"/>
            </a:endParaRPr>
          </a:p>
        </p:txBody>
      </p:sp>
      <p:pic>
        <p:nvPicPr>
          <p:cNvPr id="1026" name="Picture 2" descr="Ransomware attacks, a growing threat that needs to be countere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2599" y="1191761"/>
            <a:ext cx="5198802" cy="3637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2294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6F3E7-7DF8-554E-D1E2-AB034FFF5209}"/>
              </a:ext>
            </a:extLst>
          </p:cNvPr>
          <p:cNvSpPr>
            <a:spLocks noGrp="1"/>
          </p:cNvSpPr>
          <p:nvPr>
            <p:ph type="title"/>
          </p:nvPr>
        </p:nvSpPr>
        <p:spPr>
          <a:xfrm>
            <a:off x="786150" y="57800"/>
            <a:ext cx="7571700" cy="424932"/>
          </a:xfrm>
        </p:spPr>
        <p:txBody>
          <a:bodyPr/>
          <a:lstStyle/>
          <a:p>
            <a:r>
              <a:rPr lang="en-IN" sz="1800" dirty="0" err="1">
                <a:latin typeface="Calibri" panose="020F0502020204030204" pitchFamily="34" charset="0"/>
                <a:cs typeface="Calibri" panose="020F0502020204030204" pitchFamily="34" charset="0"/>
              </a:rPr>
              <a:t>Wifi</a:t>
            </a:r>
            <a:r>
              <a:rPr lang="en-IN" sz="1800" dirty="0">
                <a:latin typeface="Calibri" panose="020F0502020204030204" pitchFamily="34" charset="0"/>
                <a:cs typeface="Calibri" panose="020F0502020204030204" pitchFamily="34" charset="0"/>
              </a:rPr>
              <a:t> Security</a:t>
            </a:r>
          </a:p>
        </p:txBody>
      </p:sp>
      <p:sp>
        <p:nvSpPr>
          <p:cNvPr id="3" name="Text Placeholder 2">
            <a:extLst>
              <a:ext uri="{FF2B5EF4-FFF2-40B4-BE49-F238E27FC236}">
                <a16:creationId xmlns:a16="http://schemas.microsoft.com/office/drawing/2014/main" id="{FB0F3913-6741-13CE-B46F-D849528AC18E}"/>
              </a:ext>
            </a:extLst>
          </p:cNvPr>
          <p:cNvSpPr>
            <a:spLocks noGrp="1"/>
          </p:cNvSpPr>
          <p:nvPr>
            <p:ph type="body" idx="1"/>
          </p:nvPr>
        </p:nvSpPr>
        <p:spPr>
          <a:xfrm>
            <a:off x="832683" y="456959"/>
            <a:ext cx="4362771" cy="4024985"/>
          </a:xfrm>
        </p:spPr>
        <p:txBody>
          <a:bodyPr/>
          <a:lstStyle/>
          <a:p>
            <a:pPr marL="76200" indent="0">
              <a:buClr>
                <a:schemeClr val="tx1"/>
              </a:buClr>
              <a:buSzPct val="129000"/>
              <a:buNone/>
            </a:pPr>
            <a:r>
              <a:rPr lang="en-GB" sz="1400" dirty="0">
                <a:latin typeface="Calibri" panose="020F0502020204030204" pitchFamily="34" charset="0"/>
                <a:cs typeface="Calibri" panose="020F0502020204030204" pitchFamily="34" charset="0"/>
              </a:rPr>
              <a:t>Internet users are widely using Wi-Fi devices to access Internet. Every year millions of Wi-Fi devices are sold in the market. Out of these most of the wireless devices are vulnerable in their default configuration mode.</a:t>
            </a:r>
          </a:p>
          <a:p>
            <a:pPr marL="76200" indent="0">
              <a:buClr>
                <a:schemeClr val="tx1"/>
              </a:buClr>
              <a:buSzPct val="129000"/>
              <a:buNone/>
            </a:pPr>
            <a:r>
              <a:rPr lang="en-GB" sz="1400" dirty="0">
                <a:latin typeface="Calibri" panose="020F0502020204030204" pitchFamily="34" charset="0"/>
                <a:cs typeface="Calibri" panose="020F0502020204030204" pitchFamily="34" charset="0"/>
              </a:rPr>
              <a:t>Anyone with Wi-Fi connectivity in his computer, laptop or mobile can connect to unsecured Access Points(wireless routers).Anyone in the range of Access point can connect to an Access Point if it is unsecured. Once the connection is established the attacker can send mails, download classified/confidential stuff, initiate attack on other computers in the network, send malicious code to others, install a Trojan or botnet on the victims computer to get long term control on it through Internet, etc.</a:t>
            </a:r>
            <a:endParaRPr lang="en-IN" sz="14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4B56CBF2-5B9E-1BEE-4E41-825BC6AD404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pic>
        <p:nvPicPr>
          <p:cNvPr id="5" name="Picture 4">
            <a:extLst>
              <a:ext uri="{FF2B5EF4-FFF2-40B4-BE49-F238E27FC236}">
                <a16:creationId xmlns:a16="http://schemas.microsoft.com/office/drawing/2014/main" id="{7C994A5D-5418-A09E-F068-BEF14DC271C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3"/>
            <a:ext cx="1448435" cy="371475"/>
          </a:xfrm>
          <a:prstGeom prst="rect">
            <a:avLst/>
          </a:prstGeom>
          <a:ln>
            <a:noFill/>
          </a:ln>
          <a:extLst>
            <a:ext uri="{53640926-AAD7-44D8-BBD7-CCE9431645EC}">
              <a14:shadowObscured xmlns:a14="http://schemas.microsoft.com/office/drawing/2010/main"/>
            </a:ext>
          </a:extLst>
        </p:spPr>
      </p:pic>
      <p:pic>
        <p:nvPicPr>
          <p:cNvPr id="1028" name="Picture 4" descr="WPA vs WPA2: Which WiFi Security Should You Use?">
            <a:extLst>
              <a:ext uri="{FF2B5EF4-FFF2-40B4-BE49-F238E27FC236}">
                <a16:creationId xmlns:a16="http://schemas.microsoft.com/office/drawing/2014/main" id="{85C625EB-627C-876B-CFEC-4F7B9569EF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7204" y="866342"/>
            <a:ext cx="3133725" cy="145732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Severe WiFi security flaw puts millions of devices at risk - Symmetry">
            <a:extLst>
              <a:ext uri="{FF2B5EF4-FFF2-40B4-BE49-F238E27FC236}">
                <a16:creationId xmlns:a16="http://schemas.microsoft.com/office/drawing/2014/main" id="{A5EE3EC6-12FC-1B39-A71D-52A5C8E7A4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77204" y="2505292"/>
            <a:ext cx="2619375" cy="1743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0411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78236" y="1359671"/>
            <a:ext cx="4634936" cy="980757"/>
          </a:xfrm>
        </p:spPr>
        <p:txBody>
          <a:bodyPr/>
          <a:lstStyle/>
          <a:p>
            <a:pPr marL="38100" indent="0">
              <a:buNone/>
            </a:pPr>
            <a:endParaRPr lang="en-US" dirty="0"/>
          </a:p>
          <a:p>
            <a:pPr marL="38100" indent="0">
              <a:buNone/>
            </a:pPr>
            <a:r>
              <a:rPr lang="en-US" sz="3200" dirty="0"/>
              <a:t>Chapter 1</a:t>
            </a:r>
            <a:endParaRPr lang="en-US" sz="4800" dirty="0"/>
          </a:p>
          <a:p>
            <a:endParaRPr lang="en-US" sz="2400" dirty="0"/>
          </a:p>
        </p:txBody>
      </p:sp>
      <p:sp>
        <p:nvSpPr>
          <p:cNvPr id="4" name="Slide Number Placeholder 3"/>
          <p:cNvSpPr>
            <a:spLocks noGrp="1"/>
          </p:cNvSpPr>
          <p:nvPr>
            <p:ph type="sldNum" sz="quarter" idx="7"/>
          </p:nvPr>
        </p:nvSpPr>
        <p:spPr/>
        <p:txBody>
          <a:bodyPr/>
          <a:lstStyle/>
          <a:p>
            <a:fld id="{B6F15528-21DE-4FAA-801E-634DDDAF4B2B}" type="slidenum">
              <a:rPr lang="en-US" smtClean="0"/>
              <a:t>2</a:t>
            </a:fld>
            <a:endParaRPr lang="en-US"/>
          </a:p>
        </p:txBody>
      </p:sp>
    </p:spTree>
    <p:extLst>
      <p:ext uri="{BB962C8B-B14F-4D97-AF65-F5344CB8AC3E}">
        <p14:creationId xmlns:p14="http://schemas.microsoft.com/office/powerpoint/2010/main" val="32969851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78236" y="1359671"/>
            <a:ext cx="4634936" cy="980757"/>
          </a:xfrm>
        </p:spPr>
        <p:txBody>
          <a:bodyPr/>
          <a:lstStyle/>
          <a:p>
            <a:pPr marL="38100" indent="0">
              <a:buNone/>
            </a:pPr>
            <a:endParaRPr lang="en-US" dirty="0"/>
          </a:p>
          <a:p>
            <a:pPr marL="38100" indent="0">
              <a:buNone/>
            </a:pPr>
            <a:r>
              <a:rPr lang="en-US" sz="3200" dirty="0"/>
              <a:t>Chapter 4</a:t>
            </a:r>
            <a:endParaRPr lang="en-US" sz="4800" dirty="0"/>
          </a:p>
          <a:p>
            <a:endParaRPr lang="en-US" sz="2400" dirty="0"/>
          </a:p>
        </p:txBody>
      </p:sp>
      <p:sp>
        <p:nvSpPr>
          <p:cNvPr id="4" name="Slide Number Placeholder 3"/>
          <p:cNvSpPr>
            <a:spLocks noGrp="1"/>
          </p:cNvSpPr>
          <p:nvPr>
            <p:ph type="sldNum" sz="quarter" idx="7"/>
          </p:nvPr>
        </p:nvSpPr>
        <p:spPr/>
        <p:txBody>
          <a:bodyPr/>
          <a:lstStyle/>
          <a:p>
            <a:fld id="{B6F15528-21DE-4FAA-801E-634DDDAF4B2B}" type="slidenum">
              <a:rPr lang="en-US" smtClean="0"/>
              <a:t>20</a:t>
            </a:fld>
            <a:endParaRPr lang="en-US"/>
          </a:p>
        </p:txBody>
      </p:sp>
    </p:spTree>
    <p:extLst>
      <p:ext uri="{BB962C8B-B14F-4D97-AF65-F5344CB8AC3E}">
        <p14:creationId xmlns:p14="http://schemas.microsoft.com/office/powerpoint/2010/main" val="40840939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descr="Wannacry Ransomware | Europol">
            <a:extLst>
              <a:ext uri="{FF2B5EF4-FFF2-40B4-BE49-F238E27FC236}">
                <a16:creationId xmlns:a16="http://schemas.microsoft.com/office/drawing/2014/main" id="{BE993245-56F3-3610-ECA4-020CBFE09707}"/>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1543D5BC-9800-4E84-9435-CC832B86651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3"/>
            <a:ext cx="1448435" cy="371475"/>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1EE9C140-F0D5-753D-48BA-EE2173D8F95D}"/>
              </a:ext>
            </a:extLst>
          </p:cNvPr>
          <p:cNvSpPr txBox="1"/>
          <p:nvPr/>
        </p:nvSpPr>
        <p:spPr>
          <a:xfrm>
            <a:off x="433071" y="355649"/>
            <a:ext cx="4572000" cy="307777"/>
          </a:xfrm>
          <a:prstGeom prst="rect">
            <a:avLst/>
          </a:prstGeom>
          <a:noFill/>
        </p:spPr>
        <p:txBody>
          <a:bodyPr wrap="square">
            <a:spAutoFit/>
          </a:bodyPr>
          <a:lstStyle/>
          <a:p>
            <a:pPr algn="l"/>
            <a:r>
              <a:rPr lang="en-GB" dirty="0">
                <a:solidFill>
                  <a:schemeClr val="accent1"/>
                </a:solidFill>
                <a:latin typeface="Calibri" panose="020F0502020204030204" pitchFamily="34" charset="0"/>
                <a:ea typeface="Roboto Slab"/>
                <a:cs typeface="Calibri" panose="020F0502020204030204" pitchFamily="34" charset="0"/>
              </a:rPr>
              <a:t>Types of </a:t>
            </a:r>
            <a:r>
              <a:rPr lang="en-GB" dirty="0">
                <a:solidFill>
                  <a:schemeClr val="accent1"/>
                </a:solidFill>
                <a:latin typeface="Calibri" panose="020F0502020204030204" pitchFamily="34" charset="0"/>
                <a:ea typeface="Roboto Slab"/>
                <a:cs typeface="Calibri" panose="020F0502020204030204" pitchFamily="34" charset="0"/>
                <a:sym typeface="Roboto Slab"/>
              </a:rPr>
              <a:t>Attacks</a:t>
            </a:r>
            <a:r>
              <a:rPr lang="en-GB" dirty="0">
                <a:solidFill>
                  <a:schemeClr val="accent1"/>
                </a:solidFill>
                <a:latin typeface="Calibri" panose="020F0502020204030204" pitchFamily="34" charset="0"/>
                <a:ea typeface="Roboto Slab"/>
                <a:cs typeface="Calibri" panose="020F0502020204030204" pitchFamily="34" charset="0"/>
              </a:rPr>
              <a:t> on Wireless Environment</a:t>
            </a:r>
          </a:p>
        </p:txBody>
      </p:sp>
      <p:sp>
        <p:nvSpPr>
          <p:cNvPr id="9" name="TextBox 8">
            <a:extLst>
              <a:ext uri="{FF2B5EF4-FFF2-40B4-BE49-F238E27FC236}">
                <a16:creationId xmlns:a16="http://schemas.microsoft.com/office/drawing/2014/main" id="{E932C965-C997-DD25-2E08-1A1C902BFA2F}"/>
              </a:ext>
            </a:extLst>
          </p:cNvPr>
          <p:cNvSpPr txBox="1"/>
          <p:nvPr/>
        </p:nvSpPr>
        <p:spPr>
          <a:xfrm>
            <a:off x="433070" y="828965"/>
            <a:ext cx="5087965" cy="3477875"/>
          </a:xfrm>
          <a:prstGeom prst="rect">
            <a:avLst/>
          </a:prstGeom>
          <a:noFill/>
        </p:spPr>
        <p:txBody>
          <a:bodyPr wrap="square">
            <a:spAutoFit/>
          </a:bodyPr>
          <a:lstStyle/>
          <a:p>
            <a:pPr algn="l">
              <a:buFont typeface="Arial" panose="020B0604020202020204" pitchFamily="34" charset="0"/>
              <a:buChar char="•"/>
            </a:pPr>
            <a:r>
              <a:rPr lang="en-GB" sz="1100" b="1" i="0" dirty="0">
                <a:solidFill>
                  <a:srgbClr val="202020"/>
                </a:solidFill>
                <a:effectLst/>
                <a:latin typeface="Calibri" panose="020F0502020204030204" pitchFamily="34" charset="0"/>
                <a:ea typeface="Calibri" panose="020F0502020204030204" pitchFamily="34" charset="0"/>
                <a:cs typeface="Calibri" panose="020F0502020204030204" pitchFamily="34" charset="0"/>
              </a:rPr>
              <a:t>Denial of Service Attack</a:t>
            </a:r>
          </a:p>
          <a:p>
            <a:pPr algn="l"/>
            <a:r>
              <a:rPr lang="en-GB" sz="1100" b="0" i="0" dirty="0">
                <a:solidFill>
                  <a:srgbClr val="222222"/>
                </a:solidFill>
                <a:effectLst/>
                <a:latin typeface="Calibri" panose="020F0502020204030204" pitchFamily="34" charset="0"/>
                <a:ea typeface="Calibri" panose="020F0502020204030204" pitchFamily="34" charset="0"/>
                <a:cs typeface="Calibri" panose="020F0502020204030204" pitchFamily="34" charset="0"/>
              </a:rPr>
              <a:t>Denial of Service Attack aims at preventing the users from accessing the network resources. In a Wireless network, denial of service attack can be applied in various ways.</a:t>
            </a:r>
          </a:p>
          <a:p>
            <a:pPr algn="l"/>
            <a:endParaRPr lang="en-GB" sz="1100" b="0" i="0" dirty="0">
              <a:solidFill>
                <a:srgbClr val="222222"/>
              </a:solidFill>
              <a:effectLst/>
              <a:latin typeface="Calibri" panose="020F0502020204030204" pitchFamily="34" charset="0"/>
              <a:ea typeface="Calibri" panose="020F0502020204030204" pitchFamily="34" charset="0"/>
              <a:cs typeface="Calibri" panose="020F0502020204030204" pitchFamily="34" charset="0"/>
            </a:endParaRPr>
          </a:p>
          <a:p>
            <a:pPr algn="l">
              <a:buFont typeface="Arial" panose="020B0604020202020204" pitchFamily="34" charset="0"/>
              <a:buChar char="•"/>
            </a:pPr>
            <a:r>
              <a:rPr lang="en-GB" sz="1100" b="1" i="0" dirty="0">
                <a:solidFill>
                  <a:srgbClr val="202020"/>
                </a:solidFill>
                <a:effectLst/>
                <a:latin typeface="Calibri" panose="020F0502020204030204" pitchFamily="34" charset="0"/>
                <a:ea typeface="Calibri" panose="020F0502020204030204" pitchFamily="34" charset="0"/>
                <a:cs typeface="Calibri" panose="020F0502020204030204" pitchFamily="34" charset="0"/>
              </a:rPr>
              <a:t>Man-In-Middle Attack in Wi-Fi Devices</a:t>
            </a:r>
          </a:p>
          <a:p>
            <a:pPr algn="l"/>
            <a:r>
              <a:rPr lang="en-GB" sz="1100" b="0" i="0" dirty="0">
                <a:solidFill>
                  <a:srgbClr val="222222"/>
                </a:solidFill>
                <a:effectLst/>
                <a:latin typeface="Calibri" panose="020F0502020204030204" pitchFamily="34" charset="0"/>
                <a:ea typeface="Calibri" panose="020F0502020204030204" pitchFamily="34" charset="0"/>
                <a:cs typeface="Calibri" panose="020F0502020204030204" pitchFamily="34" charset="0"/>
              </a:rPr>
              <a:t>Performing Man-In-Middle Attack in a wireless network is much easier, when compared to wired network. As the transmissions from an access point is broadcasted, it is easy for an unauthorised user to collect the traffic sent by other wireless clients. And the process of collecting the packets in this manner is known as Eavesdropping. Also the third party user can manipulate the packets sent to the legitimate users which results in breaking the users privacy.</a:t>
            </a:r>
            <a:br>
              <a:rPr lang="en-GB" sz="1100" b="0" i="0" dirty="0">
                <a:solidFill>
                  <a:srgbClr val="222222"/>
                </a:solidFill>
                <a:effectLst/>
                <a:latin typeface="Calibri" panose="020F0502020204030204" pitchFamily="34" charset="0"/>
                <a:ea typeface="Calibri" panose="020F0502020204030204" pitchFamily="34" charset="0"/>
                <a:cs typeface="Calibri" panose="020F0502020204030204" pitchFamily="34" charset="0"/>
              </a:rPr>
            </a:br>
            <a:r>
              <a:rPr lang="en-GB" sz="1100" b="0" i="0" dirty="0">
                <a:solidFill>
                  <a:srgbClr val="222222"/>
                </a:solidFill>
                <a:effectLst/>
                <a:latin typeface="Calibri" panose="020F0502020204030204" pitchFamily="34" charset="0"/>
                <a:ea typeface="Calibri" panose="020F0502020204030204" pitchFamily="34" charset="0"/>
                <a:cs typeface="Calibri" panose="020F0502020204030204" pitchFamily="34" charset="0"/>
              </a:rPr>
              <a:t>So In order to avoid these kind of attacks, Strong encryption should be used for transmitting the data between wireless client and access point.</a:t>
            </a:r>
          </a:p>
          <a:p>
            <a:pPr algn="l"/>
            <a:endParaRPr lang="en-GB" sz="1100" b="0" i="0" dirty="0">
              <a:solidFill>
                <a:srgbClr val="222222"/>
              </a:solidFill>
              <a:effectLst/>
              <a:latin typeface="Calibri" panose="020F0502020204030204" pitchFamily="34" charset="0"/>
              <a:ea typeface="Calibri" panose="020F0502020204030204" pitchFamily="34" charset="0"/>
              <a:cs typeface="Calibri" panose="020F0502020204030204" pitchFamily="34" charset="0"/>
            </a:endParaRPr>
          </a:p>
          <a:p>
            <a:pPr algn="l">
              <a:buFont typeface="Arial" panose="020B0604020202020204" pitchFamily="34" charset="0"/>
              <a:buChar char="•"/>
            </a:pPr>
            <a:r>
              <a:rPr lang="en-GB" sz="1100" b="1" i="0" dirty="0" err="1">
                <a:solidFill>
                  <a:srgbClr val="202020"/>
                </a:solidFill>
                <a:effectLst/>
                <a:latin typeface="Calibri" panose="020F0502020204030204" pitchFamily="34" charset="0"/>
                <a:ea typeface="Calibri" panose="020F0502020204030204" pitchFamily="34" charset="0"/>
                <a:cs typeface="Calibri" panose="020F0502020204030204" pitchFamily="34" charset="0"/>
              </a:rPr>
              <a:t>WarDriving</a:t>
            </a:r>
            <a:endParaRPr lang="en-GB" sz="1100" b="1" i="0" dirty="0">
              <a:solidFill>
                <a:srgbClr val="202020"/>
              </a:solidFill>
              <a:effectLst/>
              <a:latin typeface="Calibri" panose="020F0502020204030204" pitchFamily="34" charset="0"/>
              <a:ea typeface="Calibri" panose="020F0502020204030204" pitchFamily="34" charset="0"/>
              <a:cs typeface="Calibri" panose="020F0502020204030204" pitchFamily="34" charset="0"/>
            </a:endParaRPr>
          </a:p>
          <a:p>
            <a:pPr algn="l"/>
            <a:r>
              <a:rPr lang="en-GB" sz="1100" b="0" i="0" dirty="0">
                <a:solidFill>
                  <a:srgbClr val="222222"/>
                </a:solidFill>
                <a:effectLst/>
                <a:latin typeface="Calibri" panose="020F0502020204030204" pitchFamily="34" charset="0"/>
                <a:ea typeface="Calibri" panose="020F0502020204030204" pitchFamily="34" charset="0"/>
                <a:cs typeface="Calibri" panose="020F0502020204030204" pitchFamily="34" charset="0"/>
              </a:rPr>
              <a:t>It is a process of tracking Wi-Fi hotspots located at a particular place, while moving with a hand held device or a laptop in a vehicle. This helps the user in finding out the access points that does not use encryption and takes control over it for performing the attacks on the network</a:t>
            </a:r>
          </a:p>
        </p:txBody>
      </p:sp>
    </p:spTree>
    <p:extLst>
      <p:ext uri="{BB962C8B-B14F-4D97-AF65-F5344CB8AC3E}">
        <p14:creationId xmlns:p14="http://schemas.microsoft.com/office/powerpoint/2010/main" val="1084511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4C33CA8-A78E-63F1-4A21-5673418DC1D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435888" y="108559"/>
            <a:ext cx="1448435" cy="371475"/>
          </a:xfrm>
          <a:prstGeom prst="rect">
            <a:avLst/>
          </a:prstGeom>
          <a:ln>
            <a:noFill/>
          </a:ln>
          <a:extLst>
            <a:ext uri="{53640926-AAD7-44D8-BBD7-CCE9431645EC}">
              <a14:shadowObscured xmlns:a14="http://schemas.microsoft.com/office/drawing/2010/main"/>
            </a:ext>
          </a:extLst>
        </p:spPr>
      </p:pic>
      <p:sp>
        <p:nvSpPr>
          <p:cNvPr id="10" name="TextBox 9">
            <a:extLst>
              <a:ext uri="{FF2B5EF4-FFF2-40B4-BE49-F238E27FC236}">
                <a16:creationId xmlns:a16="http://schemas.microsoft.com/office/drawing/2014/main" id="{5CE85733-E9FB-7B7A-A1AD-96C8EB391350}"/>
              </a:ext>
            </a:extLst>
          </p:cNvPr>
          <p:cNvSpPr txBox="1"/>
          <p:nvPr/>
        </p:nvSpPr>
        <p:spPr>
          <a:xfrm>
            <a:off x="401782" y="480034"/>
            <a:ext cx="4572000" cy="307777"/>
          </a:xfrm>
          <a:prstGeom prst="rect">
            <a:avLst/>
          </a:prstGeom>
          <a:noFill/>
        </p:spPr>
        <p:txBody>
          <a:bodyPr wrap="square">
            <a:spAutoFit/>
          </a:bodyPr>
          <a:lstStyle/>
          <a:p>
            <a:r>
              <a:rPr lang="en-IN" dirty="0"/>
              <a:t>Guidelines for securing Wireless Communications</a:t>
            </a:r>
          </a:p>
        </p:txBody>
      </p:sp>
      <p:sp>
        <p:nvSpPr>
          <p:cNvPr id="13" name="TextBox 12">
            <a:extLst>
              <a:ext uri="{FF2B5EF4-FFF2-40B4-BE49-F238E27FC236}">
                <a16:creationId xmlns:a16="http://schemas.microsoft.com/office/drawing/2014/main" id="{CD9E1B7C-3DA3-6A23-A50F-89CD10ADBEEF}"/>
              </a:ext>
            </a:extLst>
          </p:cNvPr>
          <p:cNvSpPr txBox="1"/>
          <p:nvPr/>
        </p:nvSpPr>
        <p:spPr>
          <a:xfrm>
            <a:off x="401782" y="997527"/>
            <a:ext cx="4502727" cy="2292935"/>
          </a:xfrm>
          <a:prstGeom prst="rect">
            <a:avLst/>
          </a:prstGeom>
          <a:noFill/>
        </p:spPr>
        <p:txBody>
          <a:bodyPr wrap="square" rtlCol="0">
            <a:spAutoFit/>
          </a:bodyPr>
          <a:lstStyle/>
          <a:p>
            <a:pPr marL="171450" indent="-171450">
              <a:buFont typeface="Arial" panose="020B0604020202020204" pitchFamily="34" charset="0"/>
              <a:buChar char="•"/>
            </a:pPr>
            <a:r>
              <a:rPr lang="en-GB" sz="1100" dirty="0"/>
              <a:t>Always use strong password for encryption:</a:t>
            </a:r>
          </a:p>
          <a:p>
            <a:pPr marL="171450" indent="-171450">
              <a:buFont typeface="Arial" panose="020B0604020202020204" pitchFamily="34" charset="0"/>
              <a:buChar char="•"/>
            </a:pPr>
            <a:r>
              <a:rPr lang="en-GB" sz="1100" dirty="0"/>
              <a:t>Always use the maximum key size supported by access point for encryption</a:t>
            </a:r>
          </a:p>
          <a:p>
            <a:pPr marL="171450" indent="-171450">
              <a:buFont typeface="Arial" panose="020B0604020202020204" pitchFamily="34" charset="0"/>
              <a:buChar char="•"/>
            </a:pPr>
            <a:r>
              <a:rPr lang="en-GB" sz="1100" dirty="0"/>
              <a:t>Isolate the wireless network from wired network with a firewall and a antivirus gateway.</a:t>
            </a:r>
          </a:p>
          <a:p>
            <a:pPr marL="171450" indent="-171450">
              <a:buFont typeface="Arial" panose="020B0604020202020204" pitchFamily="34" charset="0"/>
              <a:buChar char="•"/>
            </a:pPr>
            <a:r>
              <a:rPr lang="en-GB" sz="1100" dirty="0"/>
              <a:t>Restrict access to the Access Point based on MAC address</a:t>
            </a:r>
          </a:p>
          <a:p>
            <a:pPr marL="171450" indent="-171450">
              <a:buFont typeface="Arial" panose="020B0604020202020204" pitchFamily="34" charset="0"/>
              <a:buChar char="•"/>
            </a:pPr>
            <a:r>
              <a:rPr lang="en-GB" sz="1100" dirty="0"/>
              <a:t>Change the default username and Password of the Access Point</a:t>
            </a:r>
          </a:p>
          <a:p>
            <a:pPr marL="171450" indent="-171450">
              <a:buFont typeface="Arial" panose="020B0604020202020204" pitchFamily="34" charset="0"/>
              <a:buChar char="•"/>
            </a:pPr>
            <a:r>
              <a:rPr lang="en-GB" sz="1100" dirty="0"/>
              <a:t>Shutdown the Access Point when not in use</a:t>
            </a:r>
          </a:p>
          <a:p>
            <a:pPr marL="171450" indent="-171450">
              <a:buFont typeface="Arial" panose="020B0604020202020204" pitchFamily="34" charset="0"/>
              <a:buChar char="•"/>
            </a:pPr>
            <a:r>
              <a:rPr lang="en-GB" sz="1100" dirty="0"/>
              <a:t>Do not broadcast your network name</a:t>
            </a:r>
          </a:p>
          <a:p>
            <a:pPr marL="171450" indent="-171450">
              <a:buFont typeface="Arial" panose="020B0604020202020204" pitchFamily="34" charset="0"/>
              <a:buChar char="•"/>
            </a:pPr>
            <a:r>
              <a:rPr lang="en-GB" sz="1100" dirty="0"/>
              <a:t>Always maintain a updated firmware</a:t>
            </a:r>
          </a:p>
          <a:p>
            <a:pPr marL="171450" indent="-171450">
              <a:buFont typeface="Arial" panose="020B0604020202020204" pitchFamily="34" charset="0"/>
              <a:buChar char="•"/>
            </a:pPr>
            <a:r>
              <a:rPr lang="en-GB" sz="1100" dirty="0"/>
              <a:t>Use VPN or IPSEC for protecting communication</a:t>
            </a:r>
          </a:p>
          <a:p>
            <a:pPr marL="171450" indent="-171450">
              <a:buFont typeface="Arial" panose="020B0604020202020204" pitchFamily="34" charset="0"/>
              <a:buChar char="•"/>
            </a:pPr>
            <a:r>
              <a:rPr lang="en-GB" sz="1100" dirty="0"/>
              <a:t>Do not make the SSID information public </a:t>
            </a:r>
          </a:p>
          <a:p>
            <a:pPr marL="171450" indent="-171450">
              <a:buFont typeface="Arial" panose="020B0604020202020204" pitchFamily="34" charset="0"/>
              <a:buChar char="•"/>
            </a:pPr>
            <a:endParaRPr lang="en-IN" sz="1100" dirty="0"/>
          </a:p>
        </p:txBody>
      </p:sp>
      <p:pic>
        <p:nvPicPr>
          <p:cNvPr id="2050" name="Picture 2" descr="What Does Weak Security WiFi Mean on iPhone? - All Things How">
            <a:extLst>
              <a:ext uri="{FF2B5EF4-FFF2-40B4-BE49-F238E27FC236}">
                <a16:creationId xmlns:a16="http://schemas.microsoft.com/office/drawing/2014/main" id="{51AF34B3-4202-08BB-555F-62DBAE4F56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8469" y="997527"/>
            <a:ext cx="2857500" cy="16002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isks of using public Wi-Fi | Europol">
            <a:extLst>
              <a:ext uri="{FF2B5EF4-FFF2-40B4-BE49-F238E27FC236}">
                <a16:creationId xmlns:a16="http://schemas.microsoft.com/office/drawing/2014/main" id="{615F817D-2D28-3A8A-E105-2F87CC69FF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29460" y="2791691"/>
            <a:ext cx="3158017" cy="21994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07730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BD969A0-5130-0763-3AB2-A46A84C57321}"/>
              </a:ext>
            </a:extLst>
          </p:cNvPr>
          <p:cNvSpPr>
            <a:spLocks noGrp="1"/>
          </p:cNvSpPr>
          <p:nvPr>
            <p:ph type="sldNum" sz="quarter" idx="7"/>
          </p:nvPr>
        </p:nvSpPr>
        <p:spPr/>
        <p:txBody>
          <a:bodyPr/>
          <a:lstStyle/>
          <a:p>
            <a:fld id="{B6F15528-21DE-4FAA-801E-634DDDAF4B2B}" type="slidenum">
              <a:rPr lang="en-IN" smtClean="0"/>
              <a:t>23</a:t>
            </a:fld>
            <a:endParaRPr lang="en-IN"/>
          </a:p>
        </p:txBody>
      </p:sp>
      <p:sp>
        <p:nvSpPr>
          <p:cNvPr id="7" name="TextBox 6">
            <a:extLst>
              <a:ext uri="{FF2B5EF4-FFF2-40B4-BE49-F238E27FC236}">
                <a16:creationId xmlns:a16="http://schemas.microsoft.com/office/drawing/2014/main" id="{DFC63D90-A689-A441-12F2-C04C685F6D84}"/>
              </a:ext>
            </a:extLst>
          </p:cNvPr>
          <p:cNvSpPr txBox="1"/>
          <p:nvPr/>
        </p:nvSpPr>
        <p:spPr>
          <a:xfrm>
            <a:off x="339437" y="216721"/>
            <a:ext cx="4641272" cy="307777"/>
          </a:xfrm>
          <a:prstGeom prst="rect">
            <a:avLst/>
          </a:prstGeom>
          <a:noFill/>
        </p:spPr>
        <p:txBody>
          <a:bodyPr wrap="square">
            <a:spAutoFit/>
          </a:bodyPr>
          <a:lstStyle/>
          <a:p>
            <a:r>
              <a:rPr lang="en-IN" dirty="0"/>
              <a:t>Email/Lottery Scams</a:t>
            </a:r>
          </a:p>
        </p:txBody>
      </p:sp>
      <p:sp>
        <p:nvSpPr>
          <p:cNvPr id="11" name="TextBox 10">
            <a:extLst>
              <a:ext uri="{FF2B5EF4-FFF2-40B4-BE49-F238E27FC236}">
                <a16:creationId xmlns:a16="http://schemas.microsoft.com/office/drawing/2014/main" id="{5A51AABC-CBF2-EEF6-F8D5-5AF356896B19}"/>
              </a:ext>
            </a:extLst>
          </p:cNvPr>
          <p:cNvSpPr txBox="1"/>
          <p:nvPr/>
        </p:nvSpPr>
        <p:spPr>
          <a:xfrm>
            <a:off x="339437" y="660066"/>
            <a:ext cx="1309254" cy="276999"/>
          </a:xfrm>
          <a:prstGeom prst="rect">
            <a:avLst/>
          </a:prstGeom>
          <a:noFill/>
        </p:spPr>
        <p:txBody>
          <a:bodyPr wrap="square">
            <a:spAutoFit/>
          </a:bodyPr>
          <a:lstStyle/>
          <a:p>
            <a:r>
              <a:rPr lang="en-IN" sz="1200" dirty="0">
                <a:latin typeface="Calibri" panose="020F0502020204030204" pitchFamily="34" charset="0"/>
                <a:ea typeface="Calibri" panose="020F0502020204030204" pitchFamily="34" charset="0"/>
                <a:cs typeface="Calibri" panose="020F0502020204030204" pitchFamily="34" charset="0"/>
              </a:rPr>
              <a:t>Lottery scam</a:t>
            </a:r>
          </a:p>
        </p:txBody>
      </p:sp>
      <p:sp>
        <p:nvSpPr>
          <p:cNvPr id="12" name="TextBox 11">
            <a:extLst>
              <a:ext uri="{FF2B5EF4-FFF2-40B4-BE49-F238E27FC236}">
                <a16:creationId xmlns:a16="http://schemas.microsoft.com/office/drawing/2014/main" id="{ED80E5E0-8951-18C5-B487-D76CE40CD70F}"/>
              </a:ext>
            </a:extLst>
          </p:cNvPr>
          <p:cNvSpPr txBox="1"/>
          <p:nvPr/>
        </p:nvSpPr>
        <p:spPr>
          <a:xfrm>
            <a:off x="339437" y="1046018"/>
            <a:ext cx="4232563" cy="938719"/>
          </a:xfrm>
          <a:prstGeom prst="rect">
            <a:avLst/>
          </a:prstGeom>
          <a:noFill/>
        </p:spPr>
        <p:txBody>
          <a:bodyPr wrap="square" rtlCol="0">
            <a:spAutoFit/>
          </a:bodyPr>
          <a:lstStyle/>
          <a:p>
            <a:r>
              <a:rPr lang="en-GB" sz="1100" b="0" i="0" dirty="0">
                <a:solidFill>
                  <a:srgbClr val="222222"/>
                </a:solidFill>
                <a:effectLst/>
                <a:latin typeface="Calibri" panose="020F0502020204030204" pitchFamily="34" charset="0"/>
                <a:ea typeface="Calibri" panose="020F0502020204030204" pitchFamily="34" charset="0"/>
                <a:cs typeface="Calibri" panose="020F0502020204030204" pitchFamily="34" charset="0"/>
              </a:rPr>
              <a:t>Sometimes you receive an email like “you won a lottery of million dollars” receiving such a kind of mails is a great thing, and really it’s a happiest thing. By responding to such a kind of mails huge amount of money will be lost. Because these e-Mails are not true, scammers try to fool and trap you to obtain money.</a:t>
            </a:r>
            <a:endParaRPr lang="en-IN" sz="1100" dirty="0">
              <a:latin typeface="Calibri" panose="020F0502020204030204" pitchFamily="34" charset="0"/>
              <a:ea typeface="Calibri" panose="020F0502020204030204" pitchFamily="34" charset="0"/>
              <a:cs typeface="Calibri" panose="020F0502020204030204" pitchFamily="34" charset="0"/>
            </a:endParaRPr>
          </a:p>
        </p:txBody>
      </p:sp>
      <p:pic>
        <p:nvPicPr>
          <p:cNvPr id="2051" name="Picture 3" descr="10 Social Media Scams and How to Spot Them - Panda Security Mediacenter">
            <a:extLst>
              <a:ext uri="{FF2B5EF4-FFF2-40B4-BE49-F238E27FC236}">
                <a16:creationId xmlns:a16="http://schemas.microsoft.com/office/drawing/2014/main" id="{614411DE-2176-F57E-62CA-A9FA4CC81C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524498"/>
            <a:ext cx="2174486" cy="1460239"/>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descr="How the FBI Solved an $80,000,000,000 Lottery Scam | by The Storyteller |  Lessons from History | Medium">
            <a:extLst>
              <a:ext uri="{FF2B5EF4-FFF2-40B4-BE49-F238E27FC236}">
                <a16:creationId xmlns:a16="http://schemas.microsoft.com/office/drawing/2014/main" id="{109BDE8D-6476-D398-CCFE-2DCAAB5C2C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67463" y="660066"/>
            <a:ext cx="2276537" cy="127486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21F91891-CDA5-5BB1-63FE-7AD99E096373}"/>
              </a:ext>
            </a:extLst>
          </p:cNvPr>
          <p:cNvSpPr txBox="1"/>
          <p:nvPr/>
        </p:nvSpPr>
        <p:spPr>
          <a:xfrm>
            <a:off x="4127977" y="2292514"/>
            <a:ext cx="5064513" cy="276999"/>
          </a:xfrm>
          <a:prstGeom prst="rect">
            <a:avLst/>
          </a:prstGeom>
          <a:noFill/>
        </p:spPr>
        <p:txBody>
          <a:bodyPr wrap="square" rtlCol="0">
            <a:spAutoFit/>
          </a:bodyPr>
          <a:lstStyle/>
          <a:p>
            <a:pPr algn="l"/>
            <a:r>
              <a:rPr lang="en-GB" sz="1200" dirty="0">
                <a:latin typeface="Calibri" panose="020F0502020204030204" pitchFamily="34" charset="0"/>
                <a:ea typeface="Calibri" panose="020F0502020204030204" pitchFamily="34" charset="0"/>
                <a:cs typeface="Calibri" panose="020F0502020204030204" pitchFamily="34" charset="0"/>
              </a:rPr>
              <a:t>Email Scam Like -Congratulations you have won Webcam, Digital Camera, etc.</a:t>
            </a:r>
          </a:p>
        </p:txBody>
      </p:sp>
      <p:sp>
        <p:nvSpPr>
          <p:cNvPr id="14" name="TextBox 13">
            <a:extLst>
              <a:ext uri="{FF2B5EF4-FFF2-40B4-BE49-F238E27FC236}">
                <a16:creationId xmlns:a16="http://schemas.microsoft.com/office/drawing/2014/main" id="{22C228B5-3497-7ACC-014F-AF16BCAD7863}"/>
              </a:ext>
            </a:extLst>
          </p:cNvPr>
          <p:cNvSpPr txBox="1"/>
          <p:nvPr/>
        </p:nvSpPr>
        <p:spPr>
          <a:xfrm>
            <a:off x="4127977" y="2750127"/>
            <a:ext cx="4877478" cy="938719"/>
          </a:xfrm>
          <a:prstGeom prst="rect">
            <a:avLst/>
          </a:prstGeom>
          <a:noFill/>
        </p:spPr>
        <p:txBody>
          <a:bodyPr wrap="square" rtlCol="0">
            <a:spAutoFit/>
          </a:bodyPr>
          <a:lstStyle/>
          <a:p>
            <a:r>
              <a:rPr lang="en-GB" sz="1100" dirty="0">
                <a:solidFill>
                  <a:srgbClr val="222222"/>
                </a:solidFill>
                <a:latin typeface="Calibri" panose="020F0502020204030204" pitchFamily="34" charset="0"/>
                <a:ea typeface="Calibri" panose="020F0502020204030204" pitchFamily="34" charset="0"/>
                <a:cs typeface="Calibri" panose="020F0502020204030204" pitchFamily="34" charset="0"/>
              </a:rPr>
              <a:t>Sometimes you get an e-mail with a message like - you have won something special like digital camera web cam , all you need to do is just visit our web site by clicking the link given below and provide your debit or credit card details to cover shipping and managing costs. However the item never arrives but after some days the charges will be shown on your bank account , and you will lose money.</a:t>
            </a:r>
            <a:endParaRPr lang="en-IN" sz="1100" dirty="0">
              <a:solidFill>
                <a:srgbClr val="222222"/>
              </a:solidFill>
              <a:latin typeface="Calibri" panose="020F0502020204030204" pitchFamily="34" charset="0"/>
              <a:ea typeface="Calibri" panose="020F0502020204030204" pitchFamily="34" charset="0"/>
              <a:cs typeface="Calibri" panose="020F0502020204030204" pitchFamily="34" charset="0"/>
            </a:endParaRPr>
          </a:p>
        </p:txBody>
      </p:sp>
      <p:pic>
        <p:nvPicPr>
          <p:cNvPr id="15" name="Picture 14">
            <a:extLst>
              <a:ext uri="{FF2B5EF4-FFF2-40B4-BE49-F238E27FC236}">
                <a16:creationId xmlns:a16="http://schemas.microsoft.com/office/drawing/2014/main" id="{AA7AA327-2D18-35C2-21DE-15A614AB9289}"/>
              </a:ext>
            </a:extLst>
          </p:cNvPr>
          <p:cNvPicPr>
            <a:picLocks noChangeAspect="1"/>
          </p:cNvPicPr>
          <p:nvPr/>
        </p:nvPicPr>
        <p:blipFill>
          <a:blip r:embed="rId4"/>
          <a:stretch>
            <a:fillRect/>
          </a:stretch>
        </p:blipFill>
        <p:spPr>
          <a:xfrm>
            <a:off x="138546" y="2093690"/>
            <a:ext cx="2098964" cy="2462645"/>
          </a:xfrm>
          <a:prstGeom prst="rect">
            <a:avLst/>
          </a:prstGeom>
        </p:spPr>
      </p:pic>
      <p:pic>
        <p:nvPicPr>
          <p:cNvPr id="16" name="Picture 15">
            <a:extLst>
              <a:ext uri="{FF2B5EF4-FFF2-40B4-BE49-F238E27FC236}">
                <a16:creationId xmlns:a16="http://schemas.microsoft.com/office/drawing/2014/main" id="{2BF31A5C-C008-8C50-86A2-C705512BEBD3}"/>
              </a:ext>
            </a:extLst>
          </p:cNvPr>
          <p:cNvPicPr>
            <a:picLocks noChangeAspect="1"/>
          </p:cNvPicPr>
          <p:nvPr/>
        </p:nvPicPr>
        <p:blipFill>
          <a:blip r:embed="rId5"/>
          <a:stretch>
            <a:fillRect/>
          </a:stretch>
        </p:blipFill>
        <p:spPr>
          <a:xfrm>
            <a:off x="2237510" y="3688846"/>
            <a:ext cx="1946563" cy="1403333"/>
          </a:xfrm>
          <a:prstGeom prst="rect">
            <a:avLst/>
          </a:prstGeom>
        </p:spPr>
      </p:pic>
    </p:spTree>
    <p:extLst>
      <p:ext uri="{BB962C8B-B14F-4D97-AF65-F5344CB8AC3E}">
        <p14:creationId xmlns:p14="http://schemas.microsoft.com/office/powerpoint/2010/main" val="25908700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71990D2-A8C7-371B-A199-9B1BA336D7F8}"/>
              </a:ext>
            </a:extLst>
          </p:cNvPr>
          <p:cNvSpPr>
            <a:spLocks noGrp="1"/>
          </p:cNvSpPr>
          <p:nvPr>
            <p:ph type="sldNum" sz="quarter" idx="7"/>
          </p:nvPr>
        </p:nvSpPr>
        <p:spPr/>
        <p:txBody>
          <a:bodyPr/>
          <a:lstStyle/>
          <a:p>
            <a:fld id="{B6F15528-21DE-4FAA-801E-634DDDAF4B2B}" type="slidenum">
              <a:rPr lang="en-IN" smtClean="0"/>
              <a:t>24</a:t>
            </a:fld>
            <a:endParaRPr lang="en-IN"/>
          </a:p>
        </p:txBody>
      </p:sp>
      <p:sp>
        <p:nvSpPr>
          <p:cNvPr id="6" name="TextBox 5">
            <a:extLst>
              <a:ext uri="{FF2B5EF4-FFF2-40B4-BE49-F238E27FC236}">
                <a16:creationId xmlns:a16="http://schemas.microsoft.com/office/drawing/2014/main" id="{C7BADD91-006E-2FAE-65FE-E02524F83175}"/>
              </a:ext>
            </a:extLst>
          </p:cNvPr>
          <p:cNvSpPr txBox="1"/>
          <p:nvPr/>
        </p:nvSpPr>
        <p:spPr>
          <a:xfrm>
            <a:off x="554181" y="355267"/>
            <a:ext cx="4572000" cy="307777"/>
          </a:xfrm>
          <a:prstGeom prst="rect">
            <a:avLst/>
          </a:prstGeom>
          <a:noFill/>
        </p:spPr>
        <p:txBody>
          <a:bodyPr wrap="square">
            <a:spAutoFit/>
          </a:bodyPr>
          <a:lstStyle/>
          <a:p>
            <a:pPr algn="l"/>
            <a:r>
              <a:rPr lang="en-IN" b="1" i="0" dirty="0">
                <a:solidFill>
                  <a:srgbClr val="202020"/>
                </a:solidFill>
                <a:effectLst/>
                <a:latin typeface="Source Sans Pro" panose="020B0503030403020204" pitchFamily="34" charset="0"/>
              </a:rPr>
              <a:t>Precautions</a:t>
            </a:r>
          </a:p>
        </p:txBody>
      </p:sp>
      <p:sp>
        <p:nvSpPr>
          <p:cNvPr id="7" name="TextBox 6">
            <a:extLst>
              <a:ext uri="{FF2B5EF4-FFF2-40B4-BE49-F238E27FC236}">
                <a16:creationId xmlns:a16="http://schemas.microsoft.com/office/drawing/2014/main" id="{B778547E-CD00-D94A-CC6D-9C55662A24B0}"/>
              </a:ext>
            </a:extLst>
          </p:cNvPr>
          <p:cNvSpPr txBox="1"/>
          <p:nvPr/>
        </p:nvSpPr>
        <p:spPr>
          <a:xfrm>
            <a:off x="554181" y="845127"/>
            <a:ext cx="6047510" cy="1754326"/>
          </a:xfrm>
          <a:prstGeom prst="rect">
            <a:avLst/>
          </a:prstGeom>
          <a:noFill/>
        </p:spPr>
        <p:txBody>
          <a:bodyPr wrap="square" rtlCol="0">
            <a:spAutoFit/>
          </a:bodyPr>
          <a:lstStyle/>
          <a:p>
            <a:pPr marL="171450" indent="-171450">
              <a:buFont typeface="Arial" panose="020B0604020202020204" pitchFamily="34" charset="0"/>
              <a:buChar char="•"/>
            </a:pPr>
            <a:r>
              <a:rPr lang="en-GB" sz="1200" dirty="0">
                <a:solidFill>
                  <a:srgbClr val="222222"/>
                </a:solidFill>
                <a:latin typeface="Calibri" panose="020F0502020204030204" pitchFamily="34" charset="0"/>
                <a:ea typeface="Calibri" panose="020F0502020204030204" pitchFamily="34" charset="0"/>
                <a:cs typeface="Calibri" panose="020F0502020204030204" pitchFamily="34" charset="0"/>
              </a:rPr>
              <a:t>Never respond to e-mail or SMS on mobile from strangers regarding online lottery or bumper festival bonanza.</a:t>
            </a:r>
          </a:p>
          <a:p>
            <a:pPr marL="171450" indent="-171450">
              <a:buFont typeface="Arial" panose="020B0604020202020204" pitchFamily="34" charset="0"/>
              <a:buChar char="•"/>
            </a:pPr>
            <a:r>
              <a:rPr lang="en-GB" sz="1200" dirty="0">
                <a:solidFill>
                  <a:srgbClr val="222222"/>
                </a:solidFill>
                <a:latin typeface="Calibri" panose="020F0502020204030204" pitchFamily="34" charset="0"/>
                <a:ea typeface="Calibri" panose="020F0502020204030204" pitchFamily="34" charset="0"/>
                <a:cs typeface="Calibri" panose="020F0502020204030204" pitchFamily="34" charset="0"/>
              </a:rPr>
              <a:t>Don't deposit any money in unknown accounts without proper confirmation.</a:t>
            </a:r>
          </a:p>
          <a:p>
            <a:pPr marL="171450" indent="-171450">
              <a:buFont typeface="Arial" panose="020B0604020202020204" pitchFamily="34" charset="0"/>
              <a:buChar char="•"/>
            </a:pPr>
            <a:r>
              <a:rPr lang="en-GB" sz="1200" dirty="0">
                <a:solidFill>
                  <a:srgbClr val="222222"/>
                </a:solidFill>
                <a:latin typeface="Calibri" panose="020F0502020204030204" pitchFamily="34" charset="0"/>
                <a:ea typeface="Calibri" panose="020F0502020204030204" pitchFamily="34" charset="0"/>
                <a:cs typeface="Calibri" panose="020F0502020204030204" pitchFamily="34" charset="0"/>
              </a:rPr>
              <a:t>The winning lottery amount is a fraud committed with convenience of a bank account holder who is paid commission and has no link with fraudster.</a:t>
            </a:r>
          </a:p>
          <a:p>
            <a:pPr marL="171450" indent="-171450">
              <a:buFont typeface="Arial" panose="020B0604020202020204" pitchFamily="34" charset="0"/>
              <a:buChar char="•"/>
            </a:pPr>
            <a:r>
              <a:rPr lang="en-GB" sz="1200" dirty="0">
                <a:solidFill>
                  <a:srgbClr val="222222"/>
                </a:solidFill>
                <a:latin typeface="Calibri" panose="020F0502020204030204" pitchFamily="34" charset="0"/>
                <a:ea typeface="Calibri" panose="020F0502020204030204" pitchFamily="34" charset="0"/>
                <a:cs typeface="Calibri" panose="020F0502020204030204" pitchFamily="34" charset="0"/>
              </a:rPr>
              <a:t>Don’t get trapped by scammers and e-Mails with a subject line you won some $10000 just think why only you received the email without your participation.</a:t>
            </a:r>
          </a:p>
          <a:p>
            <a:pPr marL="171450" indent="-171450">
              <a:buFont typeface="Arial" panose="020B0604020202020204" pitchFamily="34" charset="0"/>
              <a:buChar char="•"/>
            </a:pPr>
            <a:r>
              <a:rPr lang="en-GB" sz="1200" dirty="0">
                <a:solidFill>
                  <a:srgbClr val="222222"/>
                </a:solidFill>
                <a:latin typeface="Calibri" panose="020F0502020204030204" pitchFamily="34" charset="0"/>
                <a:ea typeface="Calibri" panose="020F0502020204030204" pitchFamily="34" charset="0"/>
                <a:cs typeface="Calibri" panose="020F0502020204030204" pitchFamily="34" charset="0"/>
              </a:rPr>
              <a:t>Be aware about the products you get for a discounted price. Think why you received email for products when you never enter any online shopping or contest.</a:t>
            </a:r>
            <a:endParaRPr lang="en-IN" sz="1200" dirty="0">
              <a:solidFill>
                <a:srgbClr val="222222"/>
              </a:solidFill>
              <a:latin typeface="Calibri" panose="020F0502020204030204" pitchFamily="34" charset="0"/>
              <a:ea typeface="Calibri" panose="020F0502020204030204" pitchFamily="34" charset="0"/>
              <a:cs typeface="Calibri" panose="020F0502020204030204" pitchFamily="34" charset="0"/>
            </a:endParaRPr>
          </a:p>
        </p:txBody>
      </p:sp>
      <p:pic>
        <p:nvPicPr>
          <p:cNvPr id="3076" name="Picture 4" descr="Cyber Security Awareness Month | Events at PCC">
            <a:extLst>
              <a:ext uri="{FF2B5EF4-FFF2-40B4-BE49-F238E27FC236}">
                <a16:creationId xmlns:a16="http://schemas.microsoft.com/office/drawing/2014/main" id="{1D0FC138-C439-3606-C80B-1DF816E210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01691" y="515331"/>
            <a:ext cx="2496900" cy="4112838"/>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WhatsApp KBC Fraud: Don't fall prey to lottery offer promising Rs 25 lakhs;  this is what police says | Personal Finance News | Zee News">
            <a:extLst>
              <a:ext uri="{FF2B5EF4-FFF2-40B4-BE49-F238E27FC236}">
                <a16:creationId xmlns:a16="http://schemas.microsoft.com/office/drawing/2014/main" id="{BFA5E4CF-F68B-053B-EA67-45F26A0F36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6749" y="2732283"/>
            <a:ext cx="3530744" cy="2017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2548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35D1D34-DD4A-D81F-4B32-CD3F06430EC5}"/>
              </a:ext>
            </a:extLst>
          </p:cNvPr>
          <p:cNvSpPr>
            <a:spLocks noGrp="1"/>
          </p:cNvSpPr>
          <p:nvPr>
            <p:ph type="sldNum" sz="quarter" idx="7"/>
          </p:nvPr>
        </p:nvSpPr>
        <p:spPr/>
        <p:txBody>
          <a:bodyPr/>
          <a:lstStyle/>
          <a:p>
            <a:fld id="{B6F15528-21DE-4FAA-801E-634DDDAF4B2B}" type="slidenum">
              <a:rPr lang="en-IN" smtClean="0"/>
              <a:t>25</a:t>
            </a:fld>
            <a:endParaRPr lang="en-IN"/>
          </a:p>
        </p:txBody>
      </p:sp>
      <p:sp>
        <p:nvSpPr>
          <p:cNvPr id="6" name="TextBox 5">
            <a:extLst>
              <a:ext uri="{FF2B5EF4-FFF2-40B4-BE49-F238E27FC236}">
                <a16:creationId xmlns:a16="http://schemas.microsoft.com/office/drawing/2014/main" id="{A4C0423F-F128-E308-AF1A-EEB5ECD88BC5}"/>
              </a:ext>
            </a:extLst>
          </p:cNvPr>
          <p:cNvSpPr txBox="1"/>
          <p:nvPr/>
        </p:nvSpPr>
        <p:spPr>
          <a:xfrm>
            <a:off x="387927" y="341412"/>
            <a:ext cx="4572000" cy="307777"/>
          </a:xfrm>
          <a:prstGeom prst="rect">
            <a:avLst/>
          </a:prstGeom>
          <a:noFill/>
        </p:spPr>
        <p:txBody>
          <a:bodyPr wrap="square">
            <a:spAutoFit/>
          </a:bodyPr>
          <a:lstStyle/>
          <a:p>
            <a:r>
              <a:rPr lang="en-IN" dirty="0"/>
              <a:t>Desktop Security</a:t>
            </a:r>
          </a:p>
        </p:txBody>
      </p:sp>
      <p:sp>
        <p:nvSpPr>
          <p:cNvPr id="7" name="TextBox 6">
            <a:extLst>
              <a:ext uri="{FF2B5EF4-FFF2-40B4-BE49-F238E27FC236}">
                <a16:creationId xmlns:a16="http://schemas.microsoft.com/office/drawing/2014/main" id="{F78F16DC-25CE-1A18-6C23-9E57CA63E104}"/>
              </a:ext>
            </a:extLst>
          </p:cNvPr>
          <p:cNvSpPr txBox="1"/>
          <p:nvPr/>
        </p:nvSpPr>
        <p:spPr>
          <a:xfrm>
            <a:off x="284018" y="734291"/>
            <a:ext cx="7772400" cy="1384995"/>
          </a:xfrm>
          <a:prstGeom prst="rect">
            <a:avLst/>
          </a:prstGeom>
          <a:noFill/>
        </p:spPr>
        <p:txBody>
          <a:bodyPr wrap="square" rtlCol="0">
            <a:spAutoFit/>
          </a:bodyPr>
          <a:lstStyle/>
          <a:p>
            <a:r>
              <a:rPr lang="en-GB" sz="1200" dirty="0">
                <a:latin typeface="Calibri" panose="020F0502020204030204" pitchFamily="34" charset="0"/>
                <a:ea typeface="Calibri" panose="020F0502020204030204" pitchFamily="34" charset="0"/>
                <a:cs typeface="Calibri" panose="020F0502020204030204" pitchFamily="34" charset="0"/>
              </a:rPr>
              <a:t>The growing reach of the Internet and the rapid spread of information through mobile devices have presented new opportunities that could put some women at risk, so it is important to be mindful of the dangers.</a:t>
            </a:r>
          </a:p>
          <a:p>
            <a:endParaRPr lang="en-GB" sz="1200" dirty="0">
              <a:latin typeface="Calibri" panose="020F0502020204030204" pitchFamily="34" charset="0"/>
              <a:ea typeface="Calibri" panose="020F0502020204030204" pitchFamily="34" charset="0"/>
              <a:cs typeface="Calibri" panose="020F0502020204030204" pitchFamily="34" charset="0"/>
            </a:endParaRPr>
          </a:p>
          <a:p>
            <a:r>
              <a:rPr lang="en-GB" sz="1200" dirty="0">
                <a:latin typeface="Calibri" panose="020F0502020204030204" pitchFamily="34" charset="0"/>
                <a:ea typeface="Calibri" panose="020F0502020204030204" pitchFamily="34" charset="0"/>
                <a:cs typeface="Calibri" panose="020F0502020204030204" pitchFamily="34" charset="0"/>
              </a:rPr>
              <a:t>A personal computer used without proper security measure could lead to exploiting the system for illegal activities using the resources of such in secured computers. These exploiters could be Virus, Trojans, Key loggers and sometimes real hackers. This may result in data theft, data loss, personal information disclosure, stealing of credentials like passwords etc. So, protect and secure your Personal Computer before it is compromised.</a:t>
            </a:r>
            <a:endParaRPr lang="en-IN" sz="1200" dirty="0">
              <a:latin typeface="Calibri" panose="020F0502020204030204" pitchFamily="34" charset="0"/>
              <a:ea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27CD4EC3-9399-68B0-1653-C69A5CF05D92}"/>
              </a:ext>
            </a:extLst>
          </p:cNvPr>
          <p:cNvSpPr txBox="1"/>
          <p:nvPr/>
        </p:nvSpPr>
        <p:spPr>
          <a:xfrm>
            <a:off x="1260764" y="2263973"/>
            <a:ext cx="5999018" cy="307777"/>
          </a:xfrm>
          <a:prstGeom prst="rect">
            <a:avLst/>
          </a:prstGeom>
          <a:noFill/>
        </p:spPr>
        <p:txBody>
          <a:bodyPr wrap="square">
            <a:spAutoFit/>
          </a:bodyPr>
          <a:lstStyle/>
          <a:p>
            <a:r>
              <a:rPr lang="en-GB" b="1" i="0" dirty="0">
                <a:solidFill>
                  <a:srgbClr val="222222"/>
                </a:solidFill>
                <a:effectLst/>
                <a:latin typeface="Open Sans" panose="020B0606030504020204" pitchFamily="34" charset="0"/>
              </a:rPr>
              <a:t>Things to remember ….while using your personal computer!</a:t>
            </a:r>
            <a:endParaRPr lang="en-IN" dirty="0"/>
          </a:p>
        </p:txBody>
      </p:sp>
      <p:sp>
        <p:nvSpPr>
          <p:cNvPr id="11" name="TextBox 10">
            <a:extLst>
              <a:ext uri="{FF2B5EF4-FFF2-40B4-BE49-F238E27FC236}">
                <a16:creationId xmlns:a16="http://schemas.microsoft.com/office/drawing/2014/main" id="{8C70738A-89BE-2113-AB11-CF0BD3D4CE75}"/>
              </a:ext>
            </a:extLst>
          </p:cNvPr>
          <p:cNvSpPr txBox="1"/>
          <p:nvPr/>
        </p:nvSpPr>
        <p:spPr>
          <a:xfrm>
            <a:off x="692728" y="2952293"/>
            <a:ext cx="2923309" cy="646331"/>
          </a:xfrm>
          <a:prstGeom prst="rect">
            <a:avLst/>
          </a:prstGeom>
          <a:noFill/>
        </p:spPr>
        <p:txBody>
          <a:bodyPr wrap="square">
            <a:spAutoFit/>
          </a:bodyPr>
          <a:lstStyle/>
          <a:p>
            <a:pPr marL="171450" indent="-171450">
              <a:buFont typeface="Arial" panose="020B0604020202020204" pitchFamily="34" charset="0"/>
              <a:buChar char="•"/>
            </a:pPr>
            <a:r>
              <a:rPr lang="en-IN" sz="1200" dirty="0">
                <a:latin typeface="Calibri" panose="020F0502020204030204" pitchFamily="34" charset="0"/>
                <a:ea typeface="Calibri" panose="020F0502020204030204" pitchFamily="34" charset="0"/>
                <a:cs typeface="Calibri" panose="020F0502020204030204" pitchFamily="34" charset="0"/>
              </a:rPr>
              <a:t>Don’t leave your webcam connected</a:t>
            </a:r>
          </a:p>
          <a:p>
            <a:pPr marL="171450" indent="-171450">
              <a:buFont typeface="Arial" panose="020B0604020202020204" pitchFamily="34" charset="0"/>
              <a:buChar char="•"/>
            </a:pPr>
            <a:r>
              <a:rPr lang="en-IN" sz="1200" dirty="0">
                <a:latin typeface="Calibri" panose="020F0502020204030204" pitchFamily="34" charset="0"/>
                <a:ea typeface="Calibri" panose="020F0502020204030204" pitchFamily="34" charset="0"/>
                <a:cs typeface="Calibri" panose="020F0502020204030204" pitchFamily="34" charset="0"/>
              </a:rPr>
              <a:t>Scan external devices before Use</a:t>
            </a:r>
          </a:p>
          <a:p>
            <a:pPr marL="171450" indent="-171450">
              <a:buFont typeface="Arial" panose="020B0604020202020204" pitchFamily="34" charset="0"/>
              <a:buChar char="•"/>
            </a:pPr>
            <a:r>
              <a:rPr lang="en-IN" sz="1200" dirty="0">
                <a:latin typeface="Calibri" panose="020F0502020204030204" pitchFamily="34" charset="0"/>
                <a:ea typeface="Calibri" panose="020F0502020204030204" pitchFamily="34" charset="0"/>
                <a:cs typeface="Calibri" panose="020F0502020204030204" pitchFamily="34" charset="0"/>
              </a:rPr>
              <a:t>Backup your data</a:t>
            </a:r>
          </a:p>
        </p:txBody>
      </p:sp>
      <p:sp>
        <p:nvSpPr>
          <p:cNvPr id="13" name="TextBox 12">
            <a:extLst>
              <a:ext uri="{FF2B5EF4-FFF2-40B4-BE49-F238E27FC236}">
                <a16:creationId xmlns:a16="http://schemas.microsoft.com/office/drawing/2014/main" id="{BF606104-8BFE-1F43-D822-30143929EA34}"/>
              </a:ext>
            </a:extLst>
          </p:cNvPr>
          <p:cNvSpPr txBox="1"/>
          <p:nvPr/>
        </p:nvSpPr>
        <p:spPr>
          <a:xfrm>
            <a:off x="4381084" y="2952294"/>
            <a:ext cx="4572000" cy="646331"/>
          </a:xfrm>
          <a:prstGeom prst="rect">
            <a:avLst/>
          </a:prstGeom>
          <a:noFill/>
        </p:spPr>
        <p:txBody>
          <a:bodyPr wrap="square">
            <a:spAutoFit/>
          </a:bodyPr>
          <a:lstStyle/>
          <a:p>
            <a:pPr marL="285750" indent="-285750">
              <a:buFont typeface="Arial" panose="020B0604020202020204" pitchFamily="34" charset="0"/>
              <a:buChar char="•"/>
            </a:pPr>
            <a:r>
              <a:rPr lang="en-IN" sz="1200" dirty="0">
                <a:latin typeface="Calibri" panose="020F0502020204030204" pitchFamily="34" charset="0"/>
                <a:ea typeface="Calibri" panose="020F0502020204030204" pitchFamily="34" charset="0"/>
                <a:cs typeface="Calibri" panose="020F0502020204030204" pitchFamily="34" charset="0"/>
              </a:rPr>
              <a:t>Control Access to your personal computer</a:t>
            </a:r>
          </a:p>
          <a:p>
            <a:pPr marL="285750" indent="-285750">
              <a:buFont typeface="Arial" panose="020B0604020202020204" pitchFamily="34" charset="0"/>
              <a:buChar char="•"/>
            </a:pPr>
            <a:r>
              <a:rPr lang="en-IN" sz="1200" dirty="0">
                <a:latin typeface="Calibri" panose="020F0502020204030204" pitchFamily="34" charset="0"/>
                <a:ea typeface="Calibri" panose="020F0502020204030204" pitchFamily="34" charset="0"/>
                <a:cs typeface="Calibri" panose="020F0502020204030204" pitchFamily="34" charset="0"/>
              </a:rPr>
              <a:t>Use Licensed Software</a:t>
            </a:r>
          </a:p>
          <a:p>
            <a:pPr marL="285750" indent="-285750">
              <a:buFont typeface="Arial" panose="020B0604020202020204" pitchFamily="34" charset="0"/>
              <a:buChar char="•"/>
            </a:pPr>
            <a:r>
              <a:rPr lang="en-IN" sz="1200" dirty="0">
                <a:latin typeface="Calibri" panose="020F0502020204030204" pitchFamily="34" charset="0"/>
                <a:ea typeface="Calibri" panose="020F0502020204030204" pitchFamily="34" charset="0"/>
                <a:cs typeface="Calibri" panose="020F0502020204030204" pitchFamily="34" charset="0"/>
              </a:rPr>
              <a:t>Update all operating systems on you devices</a:t>
            </a:r>
          </a:p>
        </p:txBody>
      </p:sp>
      <p:pic>
        <p:nvPicPr>
          <p:cNvPr id="4098" name="Picture 2">
            <a:extLst>
              <a:ext uri="{FF2B5EF4-FFF2-40B4-BE49-F238E27FC236}">
                <a16:creationId xmlns:a16="http://schemas.microsoft.com/office/drawing/2014/main" id="{955BBD61-BDC2-1AB0-98FB-CED03DDEB9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6618" y="3607285"/>
            <a:ext cx="4267200" cy="140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3450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78236" y="1359671"/>
            <a:ext cx="4634936" cy="980757"/>
          </a:xfrm>
        </p:spPr>
        <p:txBody>
          <a:bodyPr/>
          <a:lstStyle/>
          <a:p>
            <a:pPr marL="38100" indent="0">
              <a:buNone/>
            </a:pPr>
            <a:endParaRPr lang="en-US" dirty="0"/>
          </a:p>
          <a:p>
            <a:pPr marL="38100" indent="0">
              <a:buNone/>
            </a:pPr>
            <a:r>
              <a:rPr lang="en-US" sz="3200" dirty="0"/>
              <a:t>Chapter 5</a:t>
            </a:r>
            <a:endParaRPr lang="en-US" sz="4800" dirty="0"/>
          </a:p>
          <a:p>
            <a:endParaRPr lang="en-US" sz="2400" dirty="0"/>
          </a:p>
        </p:txBody>
      </p:sp>
      <p:sp>
        <p:nvSpPr>
          <p:cNvPr id="4" name="Slide Number Placeholder 3"/>
          <p:cNvSpPr>
            <a:spLocks noGrp="1"/>
          </p:cNvSpPr>
          <p:nvPr>
            <p:ph type="sldNum" sz="quarter" idx="7"/>
          </p:nvPr>
        </p:nvSpPr>
        <p:spPr/>
        <p:txBody>
          <a:bodyPr/>
          <a:lstStyle/>
          <a:p>
            <a:fld id="{B6F15528-21DE-4FAA-801E-634DDDAF4B2B}" type="slidenum">
              <a:rPr lang="en-US" smtClean="0"/>
              <a:t>26</a:t>
            </a:fld>
            <a:endParaRPr lang="en-US"/>
          </a:p>
        </p:txBody>
      </p:sp>
    </p:spTree>
    <p:extLst>
      <p:ext uri="{BB962C8B-B14F-4D97-AF65-F5344CB8AC3E}">
        <p14:creationId xmlns:p14="http://schemas.microsoft.com/office/powerpoint/2010/main" val="21207129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IN" sz="1600" dirty="0">
                <a:solidFill>
                  <a:schemeClr val="tx1"/>
                </a:solidFill>
                <a:latin typeface="Times New Roman" panose="02020603050405020304" pitchFamily="18" charset="0"/>
                <a:cs typeface="Times New Roman" panose="02020603050405020304" pitchFamily="18" charset="0"/>
              </a:rPr>
              <a:t>Best Practices to follow</a:t>
            </a:r>
          </a:p>
        </p:txBody>
      </p:sp>
      <p:sp>
        <p:nvSpPr>
          <p:cNvPr id="3" name="Text Placeholder 2">
            <a:extLst>
              <a:ext uri="{FF2B5EF4-FFF2-40B4-BE49-F238E27FC236}">
                <a16:creationId xmlns:a16="http://schemas.microsoft.com/office/drawing/2014/main" id="{D18B0F04-F5B9-CB10-E25E-E405B5D3598C}"/>
              </a:ext>
            </a:extLst>
          </p:cNvPr>
          <p:cNvSpPr>
            <a:spLocks noGrp="1"/>
          </p:cNvSpPr>
          <p:nvPr>
            <p:ph type="body" idx="1"/>
          </p:nvPr>
        </p:nvSpPr>
        <p:spPr/>
        <p:txBody>
          <a:bodyPr/>
          <a:lstStyle/>
          <a:p>
            <a:pPr>
              <a:buClr>
                <a:schemeClr val="tx1"/>
              </a:buClr>
              <a:buSzPct val="129000"/>
              <a:buFont typeface="Arial" panose="020B0604020202020204" pitchFamily="34" charset="0"/>
              <a:buChar char="•"/>
            </a:pPr>
            <a:r>
              <a:rPr lang="en-US" sz="1400" b="0" i="0" dirty="0">
                <a:solidFill>
                  <a:srgbClr val="000000"/>
                </a:solidFill>
                <a:effectLst/>
                <a:latin typeface="Times New Roman" panose="02020603050405020304" pitchFamily="18" charset="0"/>
                <a:cs typeface="Times New Roman" panose="02020603050405020304" pitchFamily="18" charset="0"/>
              </a:rPr>
              <a:t>Don’t be lazy with your passwords!</a:t>
            </a:r>
          </a:p>
          <a:p>
            <a:pPr>
              <a:buClr>
                <a:schemeClr val="tx1"/>
              </a:buClr>
              <a:buSzPct val="129000"/>
              <a:buFont typeface="Arial" panose="020B0604020202020204" pitchFamily="34" charset="0"/>
              <a:buChar char="•"/>
            </a:pPr>
            <a:r>
              <a:rPr lang="en-US" sz="1400" b="0" i="0" dirty="0">
                <a:solidFill>
                  <a:srgbClr val="000000"/>
                </a:solidFill>
                <a:effectLst/>
                <a:latin typeface="Times New Roman" panose="02020603050405020304" pitchFamily="18" charset="0"/>
                <a:cs typeface="Times New Roman" panose="02020603050405020304" pitchFamily="18" charset="0"/>
              </a:rPr>
              <a:t>Disable Bluetooth when you don’t need it</a:t>
            </a:r>
          </a:p>
          <a:p>
            <a:pPr>
              <a:buClr>
                <a:schemeClr val="tx1"/>
              </a:buClr>
              <a:buSzPct val="129000"/>
              <a:buFont typeface="Arial" panose="020B0604020202020204" pitchFamily="34" charset="0"/>
              <a:buChar char="•"/>
            </a:pPr>
            <a:r>
              <a:rPr lang="en-IN" sz="1400" b="0" i="0" dirty="0">
                <a:solidFill>
                  <a:srgbClr val="000000"/>
                </a:solidFill>
                <a:effectLst/>
                <a:latin typeface="Times New Roman" panose="02020603050405020304" pitchFamily="18" charset="0"/>
                <a:cs typeface="Times New Roman" panose="02020603050405020304" pitchFamily="18" charset="0"/>
              </a:rPr>
              <a:t>Enable 2-Factor Authentication</a:t>
            </a:r>
          </a:p>
          <a:p>
            <a:pPr>
              <a:buClr>
                <a:schemeClr val="tx1"/>
              </a:buClr>
              <a:buSzPct val="129000"/>
              <a:buFont typeface="Arial" panose="020B0604020202020204" pitchFamily="34" charset="0"/>
              <a:buChar char="•"/>
            </a:pPr>
            <a:r>
              <a:rPr lang="en-US" sz="1400" b="0" i="0" dirty="0">
                <a:solidFill>
                  <a:srgbClr val="000000"/>
                </a:solidFill>
                <a:effectLst/>
                <a:latin typeface="Times New Roman" panose="02020603050405020304" pitchFamily="18" charset="0"/>
                <a:cs typeface="Times New Roman" panose="02020603050405020304" pitchFamily="18" charset="0"/>
              </a:rPr>
              <a:t>Remove adware from your machines</a:t>
            </a:r>
          </a:p>
          <a:p>
            <a:pPr>
              <a:buClr>
                <a:schemeClr val="tx1"/>
              </a:buClr>
              <a:buSzPct val="129000"/>
              <a:buFont typeface="Arial" panose="020B0604020202020204" pitchFamily="34" charset="0"/>
              <a:buChar char="•"/>
            </a:pPr>
            <a:r>
              <a:rPr lang="en-US" sz="1400" b="0" i="0" dirty="0">
                <a:solidFill>
                  <a:srgbClr val="000000"/>
                </a:solidFill>
                <a:effectLst/>
                <a:latin typeface="Times New Roman" panose="02020603050405020304" pitchFamily="18" charset="0"/>
                <a:cs typeface="Times New Roman" panose="02020603050405020304" pitchFamily="18" charset="0"/>
              </a:rPr>
              <a:t>Double check for HTTPS on websites</a:t>
            </a:r>
          </a:p>
          <a:p>
            <a:pPr algn="just">
              <a:buClr>
                <a:schemeClr val="tx1"/>
              </a:buClr>
              <a:buSzPct val="129000"/>
              <a:buFont typeface="Arial" panose="020B0604020202020204" pitchFamily="34" charset="0"/>
              <a:buChar char="•"/>
            </a:pPr>
            <a:r>
              <a:rPr lang="en-IN" sz="1400" b="0" i="0" dirty="0">
                <a:solidFill>
                  <a:srgbClr val="000000"/>
                </a:solidFill>
                <a:effectLst/>
                <a:latin typeface="Times New Roman" panose="02020603050405020304" pitchFamily="18" charset="0"/>
                <a:cs typeface="Times New Roman" panose="02020603050405020304" pitchFamily="18" charset="0"/>
              </a:rPr>
              <a:t>Keep software up-to-date</a:t>
            </a:r>
          </a:p>
          <a:p>
            <a:pPr algn="just">
              <a:buClr>
                <a:schemeClr val="tx1"/>
              </a:buClr>
              <a:buSzPct val="129000"/>
              <a:buFont typeface="Arial" panose="020B0604020202020204" pitchFamily="34" charset="0"/>
              <a:buChar char="•"/>
            </a:pPr>
            <a:r>
              <a:rPr lang="en-IN" sz="1400" b="0" i="0" dirty="0">
                <a:solidFill>
                  <a:srgbClr val="000000"/>
                </a:solidFill>
                <a:effectLst/>
                <a:latin typeface="Times New Roman" panose="02020603050405020304" pitchFamily="18" charset="0"/>
                <a:cs typeface="Times New Roman" panose="02020603050405020304" pitchFamily="18" charset="0"/>
              </a:rPr>
              <a:t>Avoid opening suspicious emails</a:t>
            </a:r>
          </a:p>
          <a:p>
            <a:pPr algn="just">
              <a:buClr>
                <a:schemeClr val="tx1"/>
              </a:buClr>
              <a:buSzPct val="129000"/>
              <a:buFont typeface="Arial" panose="020B0604020202020204" pitchFamily="34" charset="0"/>
              <a:buChar char="•"/>
            </a:pPr>
            <a:r>
              <a:rPr lang="en-IN" sz="1400" b="0" i="0" dirty="0">
                <a:solidFill>
                  <a:srgbClr val="000000"/>
                </a:solidFill>
                <a:effectLst/>
                <a:latin typeface="Times New Roman" panose="02020603050405020304" pitchFamily="18" charset="0"/>
                <a:cs typeface="Times New Roman" panose="02020603050405020304" pitchFamily="18" charset="0"/>
              </a:rPr>
              <a:t>Keep hardware up-to-date</a:t>
            </a:r>
          </a:p>
          <a:p>
            <a:pPr algn="just">
              <a:buClr>
                <a:schemeClr val="tx1"/>
              </a:buClr>
              <a:buSzPct val="129000"/>
              <a:buFont typeface="Arial" panose="020B0604020202020204" pitchFamily="34" charset="0"/>
              <a:buChar char="•"/>
            </a:pPr>
            <a:r>
              <a:rPr lang="en-US" sz="1400" b="0" i="0" dirty="0">
                <a:solidFill>
                  <a:srgbClr val="000000"/>
                </a:solidFill>
                <a:effectLst/>
                <a:latin typeface="Times New Roman" panose="02020603050405020304" pitchFamily="18" charset="0"/>
                <a:cs typeface="Times New Roman" panose="02020603050405020304" pitchFamily="18" charset="0"/>
              </a:rPr>
              <a:t>Use a secure file-sharing solution</a:t>
            </a:r>
          </a:p>
          <a:p>
            <a:pPr algn="just">
              <a:buClr>
                <a:schemeClr val="tx1"/>
              </a:buClr>
              <a:buSzPct val="129000"/>
              <a:buFont typeface="Arial" panose="020B0604020202020204" pitchFamily="34" charset="0"/>
              <a:buChar char="•"/>
            </a:pPr>
            <a:r>
              <a:rPr lang="en-IN" sz="1400" b="0" i="0" dirty="0">
                <a:solidFill>
                  <a:srgbClr val="000000"/>
                </a:solidFill>
                <a:effectLst/>
                <a:latin typeface="Times New Roman" panose="02020603050405020304" pitchFamily="18" charset="0"/>
                <a:cs typeface="Times New Roman" panose="02020603050405020304" pitchFamily="18" charset="0"/>
              </a:rPr>
              <a:t>Use anti-virus and anti-malware</a:t>
            </a:r>
            <a:endParaRPr lang="en-US" sz="1400" b="0" i="0" dirty="0">
              <a:solidFill>
                <a:srgbClr val="000000"/>
              </a:solidFill>
              <a:effectLst/>
              <a:latin typeface="Times New Roman" panose="02020603050405020304" pitchFamily="18" charset="0"/>
              <a:cs typeface="Times New Roman" panose="02020603050405020304" pitchFamily="18" charset="0"/>
            </a:endParaRPr>
          </a:p>
          <a:p>
            <a:pPr>
              <a:buClr>
                <a:schemeClr val="tx1"/>
              </a:buClr>
              <a:buSzPct val="129000"/>
              <a:buFont typeface="Arial" panose="020B0604020202020204" pitchFamily="34" charset="0"/>
              <a:buChar char="•"/>
            </a:pPr>
            <a:endParaRPr lang="en-IN" sz="1400" b="0" i="0" dirty="0">
              <a:solidFill>
                <a:srgbClr val="000000"/>
              </a:solidFill>
              <a:effectLst/>
              <a:latin typeface="Times New Roman" panose="02020603050405020304" pitchFamily="18" charset="0"/>
              <a:cs typeface="Times New Roman" panose="02020603050405020304" pitchFamily="18" charset="0"/>
            </a:endParaRPr>
          </a:p>
          <a:p>
            <a:pPr>
              <a:buClr>
                <a:schemeClr val="tx1"/>
              </a:buClr>
              <a:buSzPct val="129000"/>
              <a:buFont typeface="Arial" panose="020B0604020202020204" pitchFamily="34" charset="0"/>
              <a:buChar char="•"/>
            </a:pPr>
            <a:endParaRPr lang="en-IN" sz="1100" b="0" i="0" dirty="0">
              <a:solidFill>
                <a:srgbClr val="000000"/>
              </a:solidFill>
              <a:effectLst/>
              <a:latin typeface="Ubuntu" panose="020B0504030602030204" pitchFamily="34" charset="0"/>
            </a:endParaRPr>
          </a:p>
          <a:p>
            <a:pPr>
              <a:buClr>
                <a:schemeClr val="tx1"/>
              </a:buClr>
              <a:buSzPct val="129000"/>
              <a:buFont typeface="Arial" panose="020B0604020202020204" pitchFamily="34" charset="0"/>
              <a:buChar char="•"/>
            </a:pPr>
            <a:endParaRPr lang="en-IN" sz="1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2050" name="Picture 2" descr="Cyber security: best practices to protect your organization - iRais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34346" y="1984339"/>
            <a:ext cx="3792777" cy="2128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6823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IN" sz="1600" dirty="0">
                <a:solidFill>
                  <a:schemeClr val="tx1"/>
                </a:solidFill>
                <a:latin typeface="Times New Roman" panose="02020603050405020304" pitchFamily="18" charset="0"/>
                <a:cs typeface="Times New Roman" panose="02020603050405020304" pitchFamily="18" charset="0"/>
              </a:rPr>
              <a:t>Best Practices to follow</a:t>
            </a:r>
          </a:p>
        </p:txBody>
      </p:sp>
      <p:sp>
        <p:nvSpPr>
          <p:cNvPr id="3" name="Text Placeholder 2">
            <a:extLst>
              <a:ext uri="{FF2B5EF4-FFF2-40B4-BE49-F238E27FC236}">
                <a16:creationId xmlns:a16="http://schemas.microsoft.com/office/drawing/2014/main" id="{D18B0F04-F5B9-CB10-E25E-E405B5D3598C}"/>
              </a:ext>
            </a:extLst>
          </p:cNvPr>
          <p:cNvSpPr>
            <a:spLocks noGrp="1"/>
          </p:cNvSpPr>
          <p:nvPr>
            <p:ph type="body" idx="1"/>
          </p:nvPr>
        </p:nvSpPr>
        <p:spPr>
          <a:xfrm>
            <a:off x="786150" y="1148483"/>
            <a:ext cx="7571700" cy="3327759"/>
          </a:xfrm>
        </p:spPr>
        <p:txBody>
          <a:bodyPr/>
          <a:lstStyle/>
          <a:p>
            <a:pPr>
              <a:buClr>
                <a:schemeClr val="tx1"/>
              </a:buClr>
              <a:buSzPct val="129000"/>
              <a:buFont typeface="Arial" panose="020B0604020202020204" pitchFamily="34" charset="0"/>
              <a:buChar char="•"/>
            </a:pPr>
            <a:r>
              <a:rPr lang="en-IN" sz="1400" b="0" i="0" dirty="0">
                <a:solidFill>
                  <a:srgbClr val="000000"/>
                </a:solidFill>
                <a:effectLst/>
                <a:latin typeface="Times New Roman" panose="02020603050405020304" pitchFamily="18" charset="0"/>
                <a:cs typeface="Times New Roman" panose="02020603050405020304" pitchFamily="18" charset="0"/>
              </a:rPr>
              <a:t>Don’t store important information in non-secure places</a:t>
            </a:r>
          </a:p>
          <a:p>
            <a:pPr>
              <a:buClr>
                <a:schemeClr val="tx1"/>
              </a:buClr>
              <a:buSzPct val="129000"/>
              <a:buFont typeface="Arial" panose="020B0604020202020204" pitchFamily="34" charset="0"/>
              <a:buChar char="•"/>
            </a:pPr>
            <a:r>
              <a:rPr lang="en-IN" sz="1400" b="0" i="0" dirty="0">
                <a:solidFill>
                  <a:srgbClr val="000000"/>
                </a:solidFill>
                <a:effectLst/>
                <a:latin typeface="Times New Roman" panose="02020603050405020304" pitchFamily="18" charset="0"/>
                <a:cs typeface="Times New Roman" panose="02020603050405020304" pitchFamily="18" charset="0"/>
              </a:rPr>
              <a:t>Scan external storage devices for viruses</a:t>
            </a:r>
          </a:p>
          <a:p>
            <a:pPr algn="just">
              <a:buClr>
                <a:schemeClr val="tx1"/>
              </a:buClr>
              <a:buSzPct val="129000"/>
              <a:buFont typeface="Arial" panose="020B0604020202020204" pitchFamily="34" charset="0"/>
              <a:buChar char="•"/>
            </a:pPr>
            <a:r>
              <a:rPr lang="en-US" sz="1400" b="0" i="0" dirty="0">
                <a:solidFill>
                  <a:srgbClr val="000000"/>
                </a:solidFill>
                <a:effectLst/>
                <a:latin typeface="Times New Roman" panose="02020603050405020304" pitchFamily="18" charset="0"/>
                <a:cs typeface="Times New Roman" panose="02020603050405020304" pitchFamily="18" charset="0"/>
              </a:rPr>
              <a:t>Use a VPN to privatize your connections</a:t>
            </a:r>
          </a:p>
          <a:p>
            <a:pPr algn="just">
              <a:buClr>
                <a:schemeClr val="tx1"/>
              </a:buClr>
              <a:buSzPct val="129000"/>
              <a:buFont typeface="Arial" panose="020B0604020202020204" pitchFamily="34" charset="0"/>
              <a:buChar char="•"/>
            </a:pPr>
            <a:r>
              <a:rPr lang="en-US" sz="1400" b="0" i="0" dirty="0">
                <a:solidFill>
                  <a:srgbClr val="000000"/>
                </a:solidFill>
                <a:effectLst/>
                <a:latin typeface="Times New Roman" panose="02020603050405020304" pitchFamily="18" charset="0"/>
                <a:cs typeface="Times New Roman" panose="02020603050405020304" pitchFamily="18" charset="0"/>
              </a:rPr>
              <a:t>Check links before you click</a:t>
            </a:r>
          </a:p>
          <a:p>
            <a:pPr algn="just">
              <a:buClr>
                <a:schemeClr val="tx1"/>
              </a:buClr>
              <a:buSzPct val="129000"/>
              <a:buFont typeface="Arial" panose="020B0604020202020204" pitchFamily="34" charset="0"/>
              <a:buChar char="•"/>
            </a:pPr>
            <a:r>
              <a:rPr lang="en-IN" sz="1400" b="0" i="0" dirty="0">
                <a:solidFill>
                  <a:srgbClr val="000000"/>
                </a:solidFill>
                <a:effectLst/>
                <a:latin typeface="Times New Roman" panose="02020603050405020304" pitchFamily="18" charset="0"/>
                <a:cs typeface="Times New Roman" panose="02020603050405020304" pitchFamily="18" charset="0"/>
              </a:rPr>
              <a:t>Avoid using public networks</a:t>
            </a:r>
          </a:p>
          <a:p>
            <a:pPr algn="just">
              <a:buClr>
                <a:schemeClr val="tx1"/>
              </a:buClr>
              <a:buSzPct val="129000"/>
              <a:buFont typeface="Arial" panose="020B0604020202020204" pitchFamily="34" charset="0"/>
              <a:buChar char="•"/>
            </a:pPr>
            <a:endParaRPr lang="en-US" sz="1400" b="0" i="0" dirty="0">
              <a:solidFill>
                <a:srgbClr val="000000"/>
              </a:solidFill>
              <a:effectLst/>
              <a:latin typeface="Times New Roman" panose="02020603050405020304" pitchFamily="18" charset="0"/>
              <a:cs typeface="Times New Roman" panose="02020603050405020304" pitchFamily="18" charset="0"/>
            </a:endParaRPr>
          </a:p>
          <a:p>
            <a:pPr>
              <a:buClr>
                <a:schemeClr val="tx1"/>
              </a:buClr>
              <a:buSzPct val="129000"/>
              <a:buFont typeface="Arial" panose="020B0604020202020204" pitchFamily="34" charset="0"/>
              <a:buChar char="•"/>
            </a:pPr>
            <a:endParaRPr lang="en-US" sz="1400" b="0" i="0" dirty="0">
              <a:solidFill>
                <a:srgbClr val="000000"/>
              </a:solidFill>
              <a:effectLst/>
              <a:latin typeface="Times New Roman" panose="02020603050405020304" pitchFamily="18" charset="0"/>
              <a:cs typeface="Times New Roman" panose="02020603050405020304" pitchFamily="18" charset="0"/>
            </a:endParaRPr>
          </a:p>
          <a:p>
            <a:pPr>
              <a:buClr>
                <a:schemeClr val="tx1"/>
              </a:buClr>
              <a:buSzPct val="129000"/>
              <a:buFont typeface="Arial" panose="020B0604020202020204" pitchFamily="34" charset="0"/>
              <a:buChar char="•"/>
            </a:pPr>
            <a:endParaRPr lang="en-IN" sz="1400" b="0" i="0" dirty="0">
              <a:solidFill>
                <a:srgbClr val="000000"/>
              </a:solidFill>
              <a:effectLst/>
              <a:latin typeface="Times New Roman" panose="02020603050405020304" pitchFamily="18" charset="0"/>
              <a:cs typeface="Times New Roman" panose="02020603050405020304" pitchFamily="18" charset="0"/>
            </a:endParaRPr>
          </a:p>
          <a:p>
            <a:pPr>
              <a:buClr>
                <a:schemeClr val="tx1"/>
              </a:buClr>
              <a:buSzPct val="129000"/>
              <a:buFont typeface="Arial" panose="020B0604020202020204" pitchFamily="34" charset="0"/>
              <a:buChar char="•"/>
            </a:pPr>
            <a:endParaRPr lang="en-IN" sz="1100" b="0" i="0" dirty="0">
              <a:solidFill>
                <a:srgbClr val="000000"/>
              </a:solidFill>
              <a:effectLst/>
              <a:latin typeface="Ubuntu" panose="020B0504030602030204" pitchFamily="34" charset="0"/>
            </a:endParaRPr>
          </a:p>
          <a:p>
            <a:pPr>
              <a:buClr>
                <a:schemeClr val="tx1"/>
              </a:buClr>
              <a:buSzPct val="129000"/>
              <a:buFont typeface="Arial" panose="020B0604020202020204" pitchFamily="34" charset="0"/>
              <a:buChar char="•"/>
            </a:pPr>
            <a:endParaRPr lang="en-IN" sz="1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3074" name="Picture 2" descr="Cyber security: best practices to protect your organization - iRais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0091" y="1815741"/>
            <a:ext cx="3327759" cy="33277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88588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FC1D6-9151-4B19-19E1-7F05D478265A}"/>
              </a:ext>
            </a:extLst>
          </p:cNvPr>
          <p:cNvSpPr>
            <a:spLocks noGrp="1"/>
          </p:cNvSpPr>
          <p:nvPr>
            <p:ph type="title"/>
          </p:nvPr>
        </p:nvSpPr>
        <p:spPr>
          <a:xfrm>
            <a:off x="786150" y="308120"/>
            <a:ext cx="7571700" cy="563418"/>
          </a:xfrm>
        </p:spPr>
        <p:txBody>
          <a:bodyPr/>
          <a:lstStyle/>
          <a:p>
            <a:r>
              <a:rPr lang="en-US" dirty="0"/>
              <a:t>Do's and Don'ts to keep system secure</a:t>
            </a:r>
            <a:br>
              <a:rPr lang="en-US" dirty="0"/>
            </a:br>
            <a:endParaRPr lang="en-IN" dirty="0"/>
          </a:p>
        </p:txBody>
      </p:sp>
      <p:sp>
        <p:nvSpPr>
          <p:cNvPr id="3" name="Text Placeholder 2">
            <a:extLst>
              <a:ext uri="{FF2B5EF4-FFF2-40B4-BE49-F238E27FC236}">
                <a16:creationId xmlns:a16="http://schemas.microsoft.com/office/drawing/2014/main" id="{2BE6EB2B-2470-F97E-8E26-149FCD553F56}"/>
              </a:ext>
            </a:extLst>
          </p:cNvPr>
          <p:cNvSpPr>
            <a:spLocks noGrp="1"/>
          </p:cNvSpPr>
          <p:nvPr>
            <p:ph type="body" idx="1"/>
          </p:nvPr>
        </p:nvSpPr>
        <p:spPr>
          <a:xfrm>
            <a:off x="786150" y="640193"/>
            <a:ext cx="7571700" cy="4246132"/>
          </a:xfrm>
        </p:spPr>
        <p:txBody>
          <a:bodyPr/>
          <a:lstStyle/>
          <a:p>
            <a:pPr marL="76200" indent="0">
              <a:buNone/>
            </a:pPr>
            <a:r>
              <a:rPr lang="en-US" sz="1200" b="1" dirty="0">
                <a:latin typeface="Calibri" panose="020F0502020204030204" pitchFamily="34" charset="0"/>
                <a:cs typeface="Calibri" panose="020F0502020204030204" pitchFamily="34" charset="0"/>
              </a:rPr>
              <a:t>DO’S</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Create strong passwords that are at least eight characters long, and including at least a numerical value and a symbol, such as #, to foil password-cracking software. </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Avoid common words, and never disclose a password online.</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Change your password every ninety days.</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Perform regular backups of important data.</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 Create a password for your files in order to protect file sharing activities.</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 Download and install software only from online sources you trust.</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 Never click on a link from an untrusted source.</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 Close windows containing pop-up ads or unexpected warnings by clicking on the “X” button in the upper most right-hand corner of that window, not by clicking within the window.</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 Use antivirus software and update it on a regular basis to recognize the latest threats. Heed</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ITR security alerts to download antidotes for newly circulating viruses and worms.</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 Regularly update your operating system, Web browser, and other major software, using the manufacturers' update features, preferably using the auto update functionality.</a:t>
            </a:r>
          </a:p>
          <a:p>
            <a:pPr>
              <a:buClr>
                <a:schemeClr val="tx1"/>
              </a:buClr>
              <a:buSzPct val="100000"/>
              <a:buFont typeface="Arial" panose="020B0604020202020204" pitchFamily="34" charset="0"/>
              <a:buChar char="•"/>
            </a:pPr>
            <a:r>
              <a:rPr lang="en-US" sz="1200" dirty="0">
                <a:latin typeface="Calibri" panose="020F0502020204030204" pitchFamily="34" charset="0"/>
                <a:cs typeface="Calibri" panose="020F0502020204030204" pitchFamily="34" charset="0"/>
              </a:rPr>
              <a:t> Set Windows or Mac updates to auto-download.</a:t>
            </a:r>
            <a:endParaRPr lang="en-IN" sz="12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C24FCAA7-1437-2ABE-DE64-6E0E0D6EA3A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a:p>
        </p:txBody>
      </p:sp>
      <p:pic>
        <p:nvPicPr>
          <p:cNvPr id="5" name="Picture 4">
            <a:extLst>
              <a:ext uri="{FF2B5EF4-FFF2-40B4-BE49-F238E27FC236}">
                <a16:creationId xmlns:a16="http://schemas.microsoft.com/office/drawing/2014/main" id="{14753C38-425D-1054-2B35-E92E41AE36A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3"/>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73074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53343A-F435-42AD-D2A4-95055DF171AE}"/>
              </a:ext>
            </a:extLst>
          </p:cNvPr>
          <p:cNvSpPr>
            <a:spLocks noGrp="1"/>
          </p:cNvSpPr>
          <p:nvPr>
            <p:ph type="title"/>
          </p:nvPr>
        </p:nvSpPr>
        <p:spPr>
          <a:xfrm>
            <a:off x="786150" y="594771"/>
            <a:ext cx="7571700" cy="371475"/>
          </a:xfrm>
          <a:ln>
            <a:solidFill>
              <a:srgbClr val="F1823D"/>
            </a:solidFill>
          </a:ln>
        </p:spPr>
        <p:txBody>
          <a:bodyPr/>
          <a:lstStyle/>
          <a:p>
            <a:pPr algn="ctr"/>
            <a:r>
              <a:rPr lang="en-IN" sz="1800" dirty="0">
                <a:solidFill>
                  <a:schemeClr val="tx1"/>
                </a:solidFill>
                <a:latin typeface="Times New Roman" panose="02020603050405020304" pitchFamily="18" charset="0"/>
                <a:cs typeface="Times New Roman" panose="02020603050405020304" pitchFamily="18" charset="0"/>
              </a:rPr>
              <a:t>Information Security</a:t>
            </a:r>
          </a:p>
        </p:txBody>
      </p:sp>
      <p:sp>
        <p:nvSpPr>
          <p:cNvPr id="6" name="Text Placeholder 5">
            <a:extLst>
              <a:ext uri="{FF2B5EF4-FFF2-40B4-BE49-F238E27FC236}">
                <a16:creationId xmlns:a16="http://schemas.microsoft.com/office/drawing/2014/main" id="{CC1086CD-2098-6717-FC7A-192314BFC94D}"/>
              </a:ext>
            </a:extLst>
          </p:cNvPr>
          <p:cNvSpPr>
            <a:spLocks noGrp="1"/>
          </p:cNvSpPr>
          <p:nvPr>
            <p:ph type="body" idx="1"/>
          </p:nvPr>
        </p:nvSpPr>
        <p:spPr>
          <a:xfrm>
            <a:off x="658861" y="1126980"/>
            <a:ext cx="7571700" cy="3573600"/>
          </a:xfrm>
        </p:spPr>
        <p:txBody>
          <a:bodyPr/>
          <a:lstStyle/>
          <a:p>
            <a:pPr algn="just">
              <a:buClrTx/>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t>
            </a:r>
            <a:r>
              <a:rPr lang="en-US" sz="1600" b="1" dirty="0">
                <a:latin typeface="Times New Roman" panose="02020603050405020304" pitchFamily="18" charset="0"/>
                <a:cs typeface="Times New Roman" panose="02020603050405020304" pitchFamily="18" charset="0"/>
              </a:rPr>
              <a:t>Information security</a:t>
            </a:r>
            <a:r>
              <a:rPr lang="en-US" sz="1600" dirty="0">
                <a:latin typeface="Times New Roman" panose="02020603050405020304" pitchFamily="18" charset="0"/>
                <a:cs typeface="Times New Roman" panose="02020603050405020304" pitchFamily="18" charset="0"/>
              </a:rPr>
              <a:t>” is a broad term that covers protection of data and the systems that contain it, from the storage location through all connections to it. </a:t>
            </a:r>
          </a:p>
          <a:p>
            <a:pPr algn="just">
              <a:buClrTx/>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It includes the users who view, handle, and transmit it, and the devices they use to do so. </a:t>
            </a:r>
          </a:p>
          <a:p>
            <a:pPr algn="just">
              <a:buClrTx/>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The first step to developing a comprehensive information security plan and a culture of cyber-security is to recognize the need to have such a plan.</a:t>
            </a:r>
          </a:p>
          <a:p>
            <a:pPr marL="76200" indent="0">
              <a:buClrTx/>
              <a:buNone/>
            </a:pPr>
            <a:endParaRPr lang="en-IN" sz="1600" dirty="0">
              <a:latin typeface="Times New Roman" panose="02020603050405020304" pitchFamily="18" charset="0"/>
              <a:cs typeface="Times New Roman" panose="02020603050405020304" pitchFamily="18" charset="0"/>
            </a:endParaRPr>
          </a:p>
        </p:txBody>
      </p:sp>
      <p:pic>
        <p:nvPicPr>
          <p:cNvPr id="7" name="Picture 6" descr="Cybersecurity vs. Information Security | Blog | Elmhurst University">
            <a:extLst>
              <a:ext uri="{FF2B5EF4-FFF2-40B4-BE49-F238E27FC236}">
                <a16:creationId xmlns:a16="http://schemas.microsoft.com/office/drawing/2014/main" id="{7F1A5F43-5962-A85E-DC5B-590D0CDF1D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31775" y="2961203"/>
            <a:ext cx="3266190" cy="170907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62044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4EDB59-5FC9-E9E1-9C8C-BCB3A7828B3A}"/>
              </a:ext>
            </a:extLst>
          </p:cNvPr>
          <p:cNvSpPr>
            <a:spLocks noGrp="1"/>
          </p:cNvSpPr>
          <p:nvPr>
            <p:ph type="body" idx="1"/>
          </p:nvPr>
        </p:nvSpPr>
        <p:spPr>
          <a:xfrm>
            <a:off x="557550" y="322919"/>
            <a:ext cx="7672049" cy="4426931"/>
          </a:xfrm>
        </p:spPr>
        <p:txBody>
          <a:bodyPr/>
          <a:lstStyle/>
          <a:p>
            <a:pPr marL="76200" indent="0">
              <a:buNone/>
            </a:pPr>
            <a:r>
              <a:rPr lang="en-US" sz="1100" b="1" dirty="0">
                <a:latin typeface="Calibri" panose="020F0502020204030204" pitchFamily="34" charset="0"/>
                <a:cs typeface="Calibri" panose="020F0502020204030204" pitchFamily="34" charset="0"/>
              </a:rPr>
              <a:t>Don'ts </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Never write down your password. Especially on a Post-It note stuck to your computer!</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Never give out your password to anyone, whether you know them or not.</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Never select the "Remember My Password" option. Many applications do not store </a:t>
            </a:r>
            <a:r>
              <a:rPr lang="en-US" sz="1200" dirty="0" err="1">
                <a:latin typeface="Calibri" panose="020F0502020204030204" pitchFamily="34" charset="0"/>
                <a:cs typeface="Calibri" panose="020F0502020204030204" pitchFamily="34" charset="0"/>
              </a:rPr>
              <a:t>themsecurely</a:t>
            </a:r>
            <a:r>
              <a:rPr lang="en-US" sz="1200" dirty="0">
                <a:latin typeface="Calibri" panose="020F0502020204030204" pitchFamily="34" charset="0"/>
                <a:cs typeface="Calibri" panose="020F0502020204030204" pitchFamily="34" charset="0"/>
              </a:rPr>
              <a:t>.</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Never purchase anything promoted in a spam message. Even if the offer isn’t a scam, you are only helping to finance        and encourage spam.</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Please refrain from opening an e-mail attachment, even from someone you know well, </a:t>
            </a:r>
            <a:r>
              <a:rPr lang="en-US" sz="1200" dirty="0" err="1">
                <a:latin typeface="Calibri" panose="020F0502020204030204" pitchFamily="34" charset="0"/>
                <a:cs typeface="Calibri" panose="020F0502020204030204" pitchFamily="34" charset="0"/>
              </a:rPr>
              <a:t>unlessyou</a:t>
            </a:r>
            <a:r>
              <a:rPr lang="en-US" sz="1200" dirty="0">
                <a:latin typeface="Calibri" panose="020F0502020204030204" pitchFamily="34" charset="0"/>
                <a:cs typeface="Calibri" panose="020F0502020204030204" pitchFamily="34" charset="0"/>
              </a:rPr>
              <a:t> were expecting it.</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Avoid creating common passwords such as your name, social security, UNI, etcetera.</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Do not leave your laptop unattended, even for a few minutes.</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Never reply to e-mail(s) requesting financial or personal information.</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Avoid opening e-mail(s) or e-mail attachments from an unknown sender.</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Please refrain from clicking on the close button within pop-up ads.</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Under no circumstances should you install or use pirated copies of software.</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Do not install P2P file sharing programs which can illegally download copyrighted material.</a:t>
            </a:r>
          </a:p>
          <a:p>
            <a:pPr>
              <a:buClr>
                <a:schemeClr val="tx1"/>
              </a:buClr>
              <a:buSzPct val="150000"/>
              <a:buFont typeface="Arial" panose="020B0604020202020204" pitchFamily="34" charset="0"/>
              <a:buChar char="•"/>
            </a:pPr>
            <a:r>
              <a:rPr lang="en-US" sz="1200" dirty="0">
                <a:latin typeface="Calibri" panose="020F0502020204030204" pitchFamily="34" charset="0"/>
                <a:cs typeface="Calibri" panose="020F0502020204030204" pitchFamily="34" charset="0"/>
              </a:rPr>
              <a:t> Never set your e-mail program to "auto-open" attachments. </a:t>
            </a:r>
            <a:endParaRPr lang="en-IN" sz="12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A8A39E4D-9439-CA14-5915-0B9467E6A6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a:p>
        </p:txBody>
      </p:sp>
      <p:pic>
        <p:nvPicPr>
          <p:cNvPr id="2" name="Picture 1">
            <a:extLst>
              <a:ext uri="{FF2B5EF4-FFF2-40B4-BE49-F238E27FC236}">
                <a16:creationId xmlns:a16="http://schemas.microsoft.com/office/drawing/2014/main" id="{09893B7E-EE46-043D-CF1B-B3D1062CD6B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3"/>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306360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78236" y="1359671"/>
            <a:ext cx="4634936" cy="980757"/>
          </a:xfrm>
        </p:spPr>
        <p:txBody>
          <a:bodyPr/>
          <a:lstStyle/>
          <a:p>
            <a:pPr marL="38100" indent="0">
              <a:buNone/>
            </a:pPr>
            <a:endParaRPr lang="en-US" dirty="0"/>
          </a:p>
          <a:p>
            <a:pPr marL="38100" indent="0">
              <a:buNone/>
            </a:pPr>
            <a:r>
              <a:rPr lang="en-US" sz="3200" dirty="0"/>
              <a:t>Chapter 6</a:t>
            </a:r>
            <a:endParaRPr lang="en-US" sz="4800" dirty="0"/>
          </a:p>
          <a:p>
            <a:endParaRPr lang="en-US" sz="2400" dirty="0"/>
          </a:p>
        </p:txBody>
      </p:sp>
      <p:sp>
        <p:nvSpPr>
          <p:cNvPr id="4" name="Slide Number Placeholder 3"/>
          <p:cNvSpPr>
            <a:spLocks noGrp="1"/>
          </p:cNvSpPr>
          <p:nvPr>
            <p:ph type="sldNum" sz="quarter" idx="7"/>
          </p:nvPr>
        </p:nvSpPr>
        <p:spPr/>
        <p:txBody>
          <a:bodyPr/>
          <a:lstStyle/>
          <a:p>
            <a:fld id="{B6F15528-21DE-4FAA-801E-634DDDAF4B2B}" type="slidenum">
              <a:rPr lang="en-US" smtClean="0"/>
              <a:t>31</a:t>
            </a:fld>
            <a:endParaRPr lang="en-US"/>
          </a:p>
        </p:txBody>
      </p:sp>
    </p:spTree>
    <p:extLst>
      <p:ext uri="{BB962C8B-B14F-4D97-AF65-F5344CB8AC3E}">
        <p14:creationId xmlns:p14="http://schemas.microsoft.com/office/powerpoint/2010/main" val="27235685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US" sz="1600" dirty="0">
                <a:solidFill>
                  <a:schemeClr val="tx1"/>
                </a:solidFill>
                <a:latin typeface="Times New Roman" panose="02020603050405020304" pitchFamily="18" charset="0"/>
                <a:cs typeface="Times New Roman" panose="02020603050405020304" pitchFamily="18" charset="0"/>
              </a:rPr>
              <a:t>What is Incident Response Management?</a:t>
            </a:r>
            <a:endParaRPr lang="en-IN" sz="1600" dirty="0">
              <a:solidFill>
                <a:schemeClr val="tx1"/>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D18B0F04-F5B9-CB10-E25E-E405B5D3598C}"/>
              </a:ext>
            </a:extLst>
          </p:cNvPr>
          <p:cNvSpPr>
            <a:spLocks noGrp="1"/>
          </p:cNvSpPr>
          <p:nvPr>
            <p:ph type="body" idx="1"/>
          </p:nvPr>
        </p:nvSpPr>
        <p:spPr>
          <a:xfrm>
            <a:off x="4923177" y="1902192"/>
            <a:ext cx="3702511" cy="1516759"/>
          </a:xfrm>
        </p:spPr>
        <p:txBody>
          <a:bodyPr/>
          <a:lstStyle/>
          <a:p>
            <a:pPr marL="76200" indent="0">
              <a:buClr>
                <a:schemeClr val="tx1"/>
              </a:buClr>
              <a:buSzPct val="129000"/>
              <a:buNone/>
            </a:pPr>
            <a:r>
              <a:rPr lang="en-US" sz="1200" dirty="0">
                <a:latin typeface="Calibri" panose="020F0502020204030204" pitchFamily="34" charset="0"/>
                <a:cs typeface="Calibri" panose="020F0502020204030204" pitchFamily="34" charset="0"/>
              </a:rPr>
              <a:t>Incident Response Management (IRM) is a structured approach to addressing and managing the aftermath of a security incident. The primary goal of incident response is to contain the damage, eradicate the threat, recover normal operations, and learn from the incident to prevent future occurrences. </a:t>
            </a:r>
            <a:endParaRPr lang="en-IN" sz="1200" dirty="0">
              <a:latin typeface="Calibri" panose="020F0502020204030204" pitchFamily="34" charset="0"/>
              <a:cs typeface="Calibri" panose="020F0502020204030204" pitchFamily="34" charset="0"/>
            </a:endParaRPr>
          </a:p>
          <a:p>
            <a:pPr>
              <a:buClr>
                <a:schemeClr val="tx1"/>
              </a:buClr>
              <a:buSzPct val="129000"/>
              <a:buFont typeface="Arial" panose="020B0604020202020204" pitchFamily="34" charset="0"/>
              <a:buChar char="•"/>
            </a:pPr>
            <a:endParaRPr lang="en-IN" sz="1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4100" name="Picture 4"/>
          <p:cNvPicPr>
            <a:picLocks noChangeAspect="1" noChangeArrowheads="1"/>
          </p:cNvPicPr>
          <p:nvPr/>
        </p:nvPicPr>
        <p:blipFill>
          <a:blip r:embed="rId3"/>
          <a:srcRect/>
          <a:stretch/>
        </p:blipFill>
        <p:spPr bwMode="auto">
          <a:xfrm>
            <a:off x="846955" y="1265187"/>
            <a:ext cx="3926549" cy="27907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80310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FC1D6-9151-4B19-19E1-7F05D478265A}"/>
              </a:ext>
            </a:extLst>
          </p:cNvPr>
          <p:cNvSpPr>
            <a:spLocks noGrp="1"/>
          </p:cNvSpPr>
          <p:nvPr>
            <p:ph type="title"/>
          </p:nvPr>
        </p:nvSpPr>
        <p:spPr>
          <a:xfrm>
            <a:off x="786150" y="308120"/>
            <a:ext cx="7571700" cy="563418"/>
          </a:xfrm>
        </p:spPr>
        <p:txBody>
          <a:bodyPr/>
          <a:lstStyle/>
          <a:p>
            <a:r>
              <a:rPr lang="en-US" dirty="0"/>
              <a:t>Phases of Incident Response Management</a:t>
            </a:r>
            <a:br>
              <a:rPr lang="en-US" dirty="0"/>
            </a:br>
            <a:endParaRPr lang="en-IN" dirty="0"/>
          </a:p>
        </p:txBody>
      </p:sp>
      <p:sp>
        <p:nvSpPr>
          <p:cNvPr id="3" name="Text Placeholder 2">
            <a:extLst>
              <a:ext uri="{FF2B5EF4-FFF2-40B4-BE49-F238E27FC236}">
                <a16:creationId xmlns:a16="http://schemas.microsoft.com/office/drawing/2014/main" id="{2BE6EB2B-2470-F97E-8E26-149FCD553F56}"/>
              </a:ext>
            </a:extLst>
          </p:cNvPr>
          <p:cNvSpPr>
            <a:spLocks noGrp="1"/>
          </p:cNvSpPr>
          <p:nvPr>
            <p:ph type="body" idx="1"/>
          </p:nvPr>
        </p:nvSpPr>
        <p:spPr>
          <a:xfrm>
            <a:off x="786150" y="640193"/>
            <a:ext cx="7571700" cy="4195187"/>
          </a:xfrm>
        </p:spPr>
        <p:txBody>
          <a:bodyPr/>
          <a:lstStyle/>
          <a:p>
            <a:pPr marL="76200" indent="0">
              <a:buNone/>
            </a:pPr>
            <a:r>
              <a:rPr lang="en-US" sz="1200" dirty="0">
                <a:latin typeface="Calibri" panose="020F0502020204030204" pitchFamily="34" charset="0"/>
                <a:cs typeface="Calibri" panose="020F0502020204030204" pitchFamily="34" charset="0"/>
              </a:rPr>
              <a:t>The incident response management process typically consists of several distinct phases. These phases are often represented as a continuous cycle, emphasizing the importance of learning from each incident to improve the organization's overall security posture. The phases are as follows:</a:t>
            </a:r>
          </a:p>
          <a:p>
            <a:pPr>
              <a:buClr>
                <a:schemeClr val="tx1"/>
              </a:buClr>
              <a:buSzPct val="100000"/>
              <a:buFont typeface="Arial" panose="020B0604020202020204" pitchFamily="34" charset="0"/>
              <a:buChar char="•"/>
            </a:pPr>
            <a:r>
              <a:rPr lang="en-US" sz="1150" b="1" dirty="0">
                <a:latin typeface="Calibri" panose="020F0502020204030204" pitchFamily="34" charset="0"/>
                <a:cs typeface="Calibri" panose="020F0502020204030204" pitchFamily="34" charset="0"/>
              </a:rPr>
              <a:t>Preparation:</a:t>
            </a:r>
            <a:r>
              <a:rPr lang="en-US" sz="1150" dirty="0">
                <a:latin typeface="Calibri" panose="020F0502020204030204" pitchFamily="34" charset="0"/>
                <a:cs typeface="Calibri" panose="020F0502020204030204" pitchFamily="34" charset="0"/>
              </a:rPr>
              <a:t> Establishing and training an incident response team. Developing and maintaining an incident response plan. </a:t>
            </a:r>
          </a:p>
          <a:p>
            <a:pPr>
              <a:buClr>
                <a:schemeClr val="tx1"/>
              </a:buClr>
              <a:buSzPct val="100000"/>
              <a:buFont typeface="Arial" panose="020B0604020202020204" pitchFamily="34" charset="0"/>
              <a:buChar char="•"/>
            </a:pPr>
            <a:r>
              <a:rPr lang="en-US" sz="1150" b="1" dirty="0">
                <a:latin typeface="Calibri" panose="020F0502020204030204" pitchFamily="34" charset="0"/>
                <a:cs typeface="Calibri" panose="020F0502020204030204" pitchFamily="34" charset="0"/>
              </a:rPr>
              <a:t>Identification: </a:t>
            </a:r>
            <a:r>
              <a:rPr lang="en-US" sz="1150" dirty="0">
                <a:latin typeface="Calibri" panose="020F0502020204030204" pitchFamily="34" charset="0"/>
                <a:cs typeface="Calibri" panose="020F0502020204030204" pitchFamily="34" charset="0"/>
              </a:rPr>
              <a:t>Use monitoring tools, intrusion detection systems and log analysis to recognize abnormal activities.</a:t>
            </a:r>
          </a:p>
          <a:p>
            <a:pPr>
              <a:buClr>
                <a:schemeClr val="tx1"/>
              </a:buClr>
              <a:buSzPct val="100000"/>
              <a:buFont typeface="Arial" panose="020B0604020202020204" pitchFamily="34" charset="0"/>
              <a:buChar char="•"/>
            </a:pPr>
            <a:r>
              <a:rPr lang="en-US" sz="1150" b="1" dirty="0">
                <a:latin typeface="Calibri" panose="020F0502020204030204" pitchFamily="34" charset="0"/>
                <a:cs typeface="Calibri" panose="020F0502020204030204" pitchFamily="34" charset="0"/>
              </a:rPr>
              <a:t>Containment:</a:t>
            </a:r>
            <a:r>
              <a:rPr lang="en-US" sz="1150" dirty="0">
                <a:latin typeface="Calibri" panose="020F0502020204030204" pitchFamily="34" charset="0"/>
                <a:cs typeface="Calibri" panose="020F0502020204030204" pitchFamily="34" charset="0"/>
              </a:rPr>
              <a:t> Isolate affected systems to prevent further damage.</a:t>
            </a:r>
          </a:p>
          <a:p>
            <a:pPr>
              <a:buClr>
                <a:schemeClr val="tx1"/>
              </a:buClr>
              <a:buSzPct val="100000"/>
              <a:buFont typeface="Arial" panose="020B0604020202020204" pitchFamily="34" charset="0"/>
              <a:buChar char="•"/>
            </a:pPr>
            <a:r>
              <a:rPr lang="en-US" sz="1150" b="1" dirty="0">
                <a:latin typeface="Calibri" panose="020F0502020204030204" pitchFamily="34" charset="0"/>
                <a:cs typeface="Calibri" panose="020F0502020204030204" pitchFamily="34" charset="0"/>
              </a:rPr>
              <a:t>Eradication:</a:t>
            </a:r>
            <a:r>
              <a:rPr lang="en-US" sz="1150" dirty="0">
                <a:latin typeface="Calibri" panose="020F0502020204030204" pitchFamily="34" charset="0"/>
                <a:cs typeface="Calibri" panose="020F0502020204030204" pitchFamily="34" charset="0"/>
              </a:rPr>
              <a:t> Identify and eliminate the root cause of the incident. Apply permanent solutions to remove vulnerabilities and prevent similar incidents. Ensure that the system is secure and free from any traces of the incident.</a:t>
            </a:r>
          </a:p>
          <a:p>
            <a:pPr>
              <a:buClr>
                <a:schemeClr val="tx1"/>
              </a:buClr>
              <a:buSzPct val="100000"/>
              <a:buFont typeface="Arial" panose="020B0604020202020204" pitchFamily="34" charset="0"/>
              <a:buChar char="•"/>
            </a:pPr>
            <a:r>
              <a:rPr lang="en-US" sz="1150" b="1" dirty="0">
                <a:latin typeface="Calibri" panose="020F0502020204030204" pitchFamily="34" charset="0"/>
                <a:cs typeface="Calibri" panose="020F0502020204030204" pitchFamily="34" charset="0"/>
              </a:rPr>
              <a:t>Recovery:</a:t>
            </a:r>
            <a:r>
              <a:rPr lang="en-US" sz="1150" dirty="0">
                <a:latin typeface="Calibri" panose="020F0502020204030204" pitchFamily="34" charset="0"/>
                <a:cs typeface="Calibri" panose="020F0502020204030204" pitchFamily="34" charset="0"/>
              </a:rPr>
              <a:t> Restore systems and services to normal operation. Validate the integrity of restored systems. Communicate with stakeholders and users about the resolution and any necessary actions.</a:t>
            </a:r>
          </a:p>
          <a:p>
            <a:pPr>
              <a:buClr>
                <a:schemeClr val="tx1"/>
              </a:buClr>
              <a:buSzPct val="100000"/>
              <a:buFont typeface="Arial" panose="020B0604020202020204" pitchFamily="34" charset="0"/>
              <a:buChar char="•"/>
            </a:pPr>
            <a:r>
              <a:rPr lang="en-US" sz="1150" b="1" dirty="0">
                <a:latin typeface="Calibri" panose="020F0502020204030204" pitchFamily="34" charset="0"/>
                <a:cs typeface="Calibri" panose="020F0502020204030204" pitchFamily="34" charset="0"/>
              </a:rPr>
              <a:t>Lessons Learned:</a:t>
            </a:r>
            <a:r>
              <a:rPr lang="en-US" sz="1150" dirty="0">
                <a:latin typeface="Calibri" panose="020F0502020204030204" pitchFamily="34" charset="0"/>
                <a:cs typeface="Calibri" panose="020F0502020204030204" pitchFamily="34" charset="0"/>
              </a:rPr>
              <a:t> Conduct a post-incident analysis to understand the incident's causes and effects. Document lessons learned and update incident response plans and security policies.</a:t>
            </a:r>
          </a:p>
          <a:p>
            <a:pPr>
              <a:buClr>
                <a:schemeClr val="tx1"/>
              </a:buClr>
              <a:buSzPct val="100000"/>
              <a:buFont typeface="Arial" panose="020B0604020202020204" pitchFamily="34" charset="0"/>
              <a:buChar char="•"/>
            </a:pPr>
            <a:r>
              <a:rPr lang="en-US" sz="1150" b="1" dirty="0">
                <a:latin typeface="Calibri" panose="020F0502020204030204" pitchFamily="34" charset="0"/>
                <a:cs typeface="Calibri" panose="020F0502020204030204" pitchFamily="34" charset="0"/>
              </a:rPr>
              <a:t>Documentation:</a:t>
            </a:r>
            <a:r>
              <a:rPr lang="en-US" sz="1150" dirty="0">
                <a:latin typeface="Calibri" panose="020F0502020204030204" pitchFamily="34" charset="0"/>
                <a:cs typeface="Calibri" panose="020F0502020204030204" pitchFamily="34" charset="0"/>
              </a:rPr>
              <a:t> Maintain detailed records of the incident, including timelines, actions taken, and outcomes. Ensure that all relevant information is documented for regulatory compliance and future reference. Document any changes made to systems during the incident response process.</a:t>
            </a:r>
          </a:p>
          <a:p>
            <a:pPr>
              <a:buClr>
                <a:schemeClr val="tx1"/>
              </a:buClr>
              <a:buSzPct val="100000"/>
              <a:buFont typeface="Arial" panose="020B0604020202020204" pitchFamily="34" charset="0"/>
              <a:buChar char="•"/>
            </a:pPr>
            <a:r>
              <a:rPr lang="en-US" sz="1150" b="1" dirty="0">
                <a:latin typeface="Calibri" panose="020F0502020204030204" pitchFamily="34" charset="0"/>
                <a:cs typeface="Calibri" panose="020F0502020204030204" pitchFamily="34" charset="0"/>
              </a:rPr>
              <a:t>Communication: </a:t>
            </a:r>
            <a:r>
              <a:rPr lang="en-US" sz="1150" dirty="0">
                <a:latin typeface="Calibri" panose="020F0502020204030204" pitchFamily="34" charset="0"/>
                <a:cs typeface="Calibri" panose="020F0502020204030204" pitchFamily="34" charset="0"/>
              </a:rPr>
              <a:t>Establish clear communication channels within the incident response team. Communicate with external parties, such as management, legal, and law enforcement if necessary.</a:t>
            </a:r>
          </a:p>
          <a:p>
            <a:pPr marL="76200" indent="0" algn="l">
              <a:buNone/>
            </a:pPr>
            <a:endParaRPr lang="en-US" sz="1100" dirty="0">
              <a:latin typeface="Calibri" panose="020F0502020204030204" pitchFamily="34" charset="0"/>
              <a:cs typeface="Calibri" panose="020F0502020204030204" pitchFamily="34" charset="0"/>
            </a:endParaRPr>
          </a:p>
          <a:p>
            <a:pPr marL="76200" indent="0" algn="l">
              <a:buNone/>
            </a:pPr>
            <a:endParaRPr lang="en-US" sz="1100" dirty="0">
              <a:latin typeface="Calibri" panose="020F0502020204030204" pitchFamily="34" charset="0"/>
              <a:cs typeface="Calibri" panose="020F0502020204030204" pitchFamily="34" charset="0"/>
            </a:endParaRPr>
          </a:p>
          <a:p>
            <a:pPr marL="76200" indent="0" algn="l">
              <a:buNone/>
            </a:pPr>
            <a:endParaRPr lang="en-US" sz="1100" dirty="0">
              <a:latin typeface="Calibri" panose="020F0502020204030204" pitchFamily="34" charset="0"/>
              <a:cs typeface="Calibri" panose="020F0502020204030204" pitchFamily="34" charset="0"/>
            </a:endParaRPr>
          </a:p>
          <a:p>
            <a:pPr marL="76200" indent="0" algn="l">
              <a:buNone/>
            </a:pPr>
            <a:endParaRPr lang="en-US" sz="1100" dirty="0">
              <a:latin typeface="Calibri" panose="020F0502020204030204" pitchFamily="34" charset="0"/>
              <a:cs typeface="Calibri" panose="020F0502020204030204" pitchFamily="34" charset="0"/>
            </a:endParaRPr>
          </a:p>
          <a:p>
            <a:pPr marL="76200" indent="0" algn="l">
              <a:buNone/>
            </a:pPr>
            <a:endParaRPr lang="en-US" sz="1100" dirty="0">
              <a:latin typeface="Calibri" panose="020F0502020204030204" pitchFamily="34" charset="0"/>
              <a:cs typeface="Calibri" panose="020F0502020204030204" pitchFamily="34" charset="0"/>
            </a:endParaRPr>
          </a:p>
          <a:p>
            <a:pPr marL="76200" indent="0">
              <a:buNone/>
            </a:pPr>
            <a:endParaRPr lang="en-US" sz="1200" b="1" dirty="0">
              <a:latin typeface="Calibri" panose="020F0502020204030204" pitchFamily="34" charset="0"/>
              <a:cs typeface="Calibri" panose="020F0502020204030204" pitchFamily="34" charset="0"/>
            </a:endParaRPr>
          </a:p>
          <a:p>
            <a:pPr marL="76200" indent="0">
              <a:buNone/>
            </a:pPr>
            <a:endParaRPr lang="en-IN" sz="12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C24FCAA7-1437-2ABE-DE64-6E0E0D6EA3A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33</a:t>
            </a:fld>
            <a:endParaRPr lang="en"/>
          </a:p>
        </p:txBody>
      </p:sp>
      <p:pic>
        <p:nvPicPr>
          <p:cNvPr id="5" name="Picture 4">
            <a:extLst>
              <a:ext uri="{FF2B5EF4-FFF2-40B4-BE49-F238E27FC236}">
                <a16:creationId xmlns:a16="http://schemas.microsoft.com/office/drawing/2014/main" id="{14753C38-425D-1054-2B35-E92E41AE36A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3"/>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702366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US" sz="1600" dirty="0">
                <a:solidFill>
                  <a:schemeClr val="tx1"/>
                </a:solidFill>
                <a:latin typeface="Times New Roman" panose="02020603050405020304" pitchFamily="18" charset="0"/>
                <a:cs typeface="Times New Roman" panose="02020603050405020304" pitchFamily="18" charset="0"/>
              </a:rPr>
              <a:t>What is the role of Incident Response Manager?</a:t>
            </a:r>
            <a:endParaRPr lang="en-IN" sz="1600" dirty="0">
              <a:solidFill>
                <a:schemeClr val="tx1"/>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D18B0F04-F5B9-CB10-E25E-E405B5D3598C}"/>
              </a:ext>
            </a:extLst>
          </p:cNvPr>
          <p:cNvSpPr>
            <a:spLocks noGrp="1"/>
          </p:cNvSpPr>
          <p:nvPr>
            <p:ph type="body" idx="1"/>
          </p:nvPr>
        </p:nvSpPr>
        <p:spPr>
          <a:xfrm>
            <a:off x="2858347" y="1053580"/>
            <a:ext cx="5797973" cy="4089919"/>
          </a:xfrm>
        </p:spPr>
        <p:txBody>
          <a:bodyPr/>
          <a:lstStyle/>
          <a:p>
            <a:pPr marL="76200" indent="0">
              <a:buClr>
                <a:schemeClr val="tx1"/>
              </a:buClr>
              <a:buSzPct val="129000"/>
              <a:buNone/>
            </a:pPr>
            <a:r>
              <a:rPr lang="en-US" sz="1200" dirty="0">
                <a:latin typeface="Calibri" panose="020F0502020204030204" pitchFamily="34" charset="0"/>
                <a:cs typeface="Calibri" panose="020F0502020204030204" pitchFamily="34" charset="0"/>
              </a:rPr>
              <a:t>The Incident Response Manager plays a crucial role in overseeing and coordinating the activities of the incident response team during a security incident. Their responsibilities include:</a:t>
            </a:r>
          </a:p>
          <a:p>
            <a:pPr>
              <a:buClr>
                <a:schemeClr val="tx1"/>
              </a:buClr>
              <a:buSzPct val="100000"/>
              <a:buFont typeface="Arial" panose="020B0604020202020204" pitchFamily="34" charset="0"/>
              <a:buChar char="•"/>
            </a:pPr>
            <a:r>
              <a:rPr lang="en-IN" sz="1100" b="1" dirty="0">
                <a:latin typeface="Calibri" panose="020F0502020204030204" pitchFamily="34" charset="0"/>
                <a:cs typeface="Calibri" panose="020F0502020204030204" pitchFamily="34" charset="0"/>
              </a:rPr>
              <a:t>Planning and Preparedness:</a:t>
            </a:r>
            <a:r>
              <a:rPr lang="en-IN" sz="1100" dirty="0">
                <a:latin typeface="Calibri" panose="020F0502020204030204" pitchFamily="34" charset="0"/>
                <a:cs typeface="Calibri" panose="020F0502020204030204" pitchFamily="34" charset="0"/>
              </a:rPr>
              <a:t> </a:t>
            </a:r>
            <a:r>
              <a:rPr lang="en-US" sz="1100" dirty="0">
                <a:latin typeface="Calibri" panose="020F0502020204030204" pitchFamily="34" charset="0"/>
                <a:cs typeface="Calibri" panose="020F0502020204030204" pitchFamily="34" charset="0"/>
              </a:rPr>
              <a:t>Conduct regular training and simulation exercises to ensure the team is well-prepared for potential incidents.</a:t>
            </a:r>
          </a:p>
          <a:p>
            <a:pPr>
              <a:buClr>
                <a:schemeClr val="tx1"/>
              </a:buClr>
              <a:buSzPct val="100000"/>
              <a:buFont typeface="Arial" panose="020B0604020202020204" pitchFamily="34" charset="0"/>
              <a:buChar char="•"/>
            </a:pPr>
            <a:r>
              <a:rPr lang="en-IN" sz="1100" b="1" dirty="0">
                <a:latin typeface="Calibri" panose="020F0502020204030204" pitchFamily="34" charset="0"/>
                <a:cs typeface="Calibri" panose="020F0502020204030204" pitchFamily="34" charset="0"/>
              </a:rPr>
              <a:t>Team Coordination:</a:t>
            </a:r>
            <a:r>
              <a:rPr lang="en-IN" sz="1100" dirty="0">
                <a:latin typeface="Calibri" panose="020F0502020204030204" pitchFamily="34" charset="0"/>
                <a:cs typeface="Calibri" panose="020F0502020204030204" pitchFamily="34" charset="0"/>
              </a:rPr>
              <a:t> </a:t>
            </a:r>
            <a:r>
              <a:rPr lang="en-US" sz="1100" dirty="0">
                <a:latin typeface="Calibri" panose="020F0502020204030204" pitchFamily="34" charset="0"/>
                <a:cs typeface="Calibri" panose="020F0502020204030204" pitchFamily="34" charset="0"/>
              </a:rPr>
              <a:t>Leading the incident response team during an actual security incident.</a:t>
            </a:r>
          </a:p>
          <a:p>
            <a:pPr>
              <a:buClr>
                <a:schemeClr val="tx1"/>
              </a:buClr>
              <a:buSzPct val="100000"/>
              <a:buFont typeface="Arial" panose="020B0604020202020204" pitchFamily="34" charset="0"/>
              <a:buChar char="•"/>
            </a:pPr>
            <a:r>
              <a:rPr lang="en-IN" sz="1100" b="1" dirty="0">
                <a:latin typeface="Calibri" panose="020F0502020204030204" pitchFamily="34" charset="0"/>
                <a:cs typeface="Calibri" panose="020F0502020204030204" pitchFamily="34" charset="0"/>
              </a:rPr>
              <a:t>Incident Identification and Assessment:</a:t>
            </a:r>
            <a:r>
              <a:rPr lang="en-IN" sz="1100" dirty="0">
                <a:latin typeface="Calibri" panose="020F0502020204030204" pitchFamily="34" charset="0"/>
                <a:cs typeface="Calibri" panose="020F0502020204030204" pitchFamily="34" charset="0"/>
              </a:rPr>
              <a:t> </a:t>
            </a:r>
            <a:r>
              <a:rPr lang="en-US" sz="1100" dirty="0">
                <a:latin typeface="Calibri" panose="020F0502020204030204" pitchFamily="34" charset="0"/>
                <a:cs typeface="Calibri" panose="020F0502020204030204" pitchFamily="34" charset="0"/>
              </a:rPr>
              <a:t>Oversee the process of identifying and assessing security incidents. Classify incidents based on severity and potential impact.</a:t>
            </a:r>
          </a:p>
          <a:p>
            <a:pPr>
              <a:buClr>
                <a:schemeClr val="tx1"/>
              </a:buClr>
              <a:buSzPct val="100000"/>
              <a:buFont typeface="Arial" panose="020B0604020202020204" pitchFamily="34" charset="0"/>
              <a:buChar char="•"/>
            </a:pPr>
            <a:r>
              <a:rPr lang="en-IN" sz="1100" b="1" dirty="0">
                <a:latin typeface="Calibri" panose="020F0502020204030204" pitchFamily="34" charset="0"/>
                <a:cs typeface="Calibri" panose="020F0502020204030204" pitchFamily="34" charset="0"/>
              </a:rPr>
              <a:t>Containment and Eradication:</a:t>
            </a:r>
            <a:r>
              <a:rPr lang="en-IN" sz="1100" dirty="0">
                <a:latin typeface="Calibri" panose="020F0502020204030204" pitchFamily="34" charset="0"/>
                <a:cs typeface="Calibri" panose="020F0502020204030204" pitchFamily="34" charset="0"/>
              </a:rPr>
              <a:t> </a:t>
            </a:r>
            <a:r>
              <a:rPr lang="en-US" sz="1100" dirty="0">
                <a:latin typeface="Calibri" panose="020F0502020204030204" pitchFamily="34" charset="0"/>
                <a:cs typeface="Calibri" panose="020F0502020204030204" pitchFamily="34" charset="0"/>
              </a:rPr>
              <a:t>Lead the efforts to contain the incident, isolate affected systems, and prevent further damage. Guide the team in identifying and eliminating the root cause of the incident.</a:t>
            </a:r>
          </a:p>
          <a:p>
            <a:pPr>
              <a:buClr>
                <a:schemeClr val="tx1"/>
              </a:buClr>
              <a:buSzPct val="100000"/>
              <a:buFont typeface="Arial" panose="020B0604020202020204" pitchFamily="34" charset="0"/>
              <a:buChar char="•"/>
            </a:pPr>
            <a:r>
              <a:rPr lang="en-IN" sz="1100" b="1" dirty="0">
                <a:latin typeface="Calibri" panose="020F0502020204030204" pitchFamily="34" charset="0"/>
                <a:cs typeface="Calibri" panose="020F0502020204030204" pitchFamily="34" charset="0"/>
              </a:rPr>
              <a:t>Communication:</a:t>
            </a:r>
            <a:r>
              <a:rPr lang="en-IN" sz="1100" dirty="0">
                <a:latin typeface="Calibri" panose="020F0502020204030204" pitchFamily="34" charset="0"/>
                <a:cs typeface="Calibri" panose="020F0502020204030204" pitchFamily="34" charset="0"/>
              </a:rPr>
              <a:t> </a:t>
            </a:r>
            <a:r>
              <a:rPr lang="en-US" sz="1100" dirty="0">
                <a:latin typeface="Calibri" panose="020F0502020204030204" pitchFamily="34" charset="0"/>
                <a:cs typeface="Calibri" panose="020F0502020204030204" pitchFamily="34" charset="0"/>
              </a:rPr>
              <a:t>Serve as the primary point of contact for communication with internal and external stakeholders.</a:t>
            </a:r>
          </a:p>
          <a:p>
            <a:pPr>
              <a:buClr>
                <a:schemeClr val="tx1"/>
              </a:buClr>
              <a:buSzPct val="100000"/>
              <a:buFont typeface="Arial" panose="020B0604020202020204" pitchFamily="34" charset="0"/>
              <a:buChar char="•"/>
            </a:pPr>
            <a:r>
              <a:rPr lang="en-IN" sz="1100" b="1" dirty="0">
                <a:latin typeface="Calibri" panose="020F0502020204030204" pitchFamily="34" charset="0"/>
                <a:cs typeface="Calibri" panose="020F0502020204030204" pitchFamily="34" charset="0"/>
              </a:rPr>
              <a:t>Recovery:</a:t>
            </a:r>
            <a:r>
              <a:rPr lang="en-IN" sz="1100" dirty="0">
                <a:latin typeface="Calibri" panose="020F0502020204030204" pitchFamily="34" charset="0"/>
                <a:cs typeface="Calibri" panose="020F0502020204030204" pitchFamily="34" charset="0"/>
              </a:rPr>
              <a:t> </a:t>
            </a:r>
            <a:r>
              <a:rPr lang="en-US" sz="1100" dirty="0">
                <a:latin typeface="Calibri" panose="020F0502020204030204" pitchFamily="34" charset="0"/>
                <a:cs typeface="Calibri" panose="020F0502020204030204" pitchFamily="34" charset="0"/>
              </a:rPr>
              <a:t>Ensure that recovery efforts are conducted efficiently and effectively.</a:t>
            </a:r>
          </a:p>
          <a:p>
            <a:pPr>
              <a:buClr>
                <a:schemeClr val="tx1"/>
              </a:buClr>
              <a:buSzPct val="100000"/>
              <a:buFont typeface="Arial" panose="020B0604020202020204" pitchFamily="34" charset="0"/>
              <a:buChar char="•"/>
            </a:pPr>
            <a:r>
              <a:rPr lang="en-IN" sz="1100" b="1" dirty="0">
                <a:latin typeface="Calibri" panose="020F0502020204030204" pitchFamily="34" charset="0"/>
                <a:cs typeface="Calibri" panose="020F0502020204030204" pitchFamily="34" charset="0"/>
              </a:rPr>
              <a:t>Post-Incident Analysis and Documentation:</a:t>
            </a:r>
            <a:r>
              <a:rPr lang="en-IN" sz="1100" dirty="0">
                <a:latin typeface="Calibri" panose="020F0502020204030204" pitchFamily="34" charset="0"/>
                <a:cs typeface="Calibri" panose="020F0502020204030204" pitchFamily="34" charset="0"/>
              </a:rPr>
              <a:t> </a:t>
            </a:r>
            <a:r>
              <a:rPr lang="en-US" sz="1100" dirty="0">
                <a:latin typeface="Calibri" panose="020F0502020204030204" pitchFamily="34" charset="0"/>
                <a:cs typeface="Calibri" panose="020F0502020204030204" pitchFamily="34" charset="0"/>
              </a:rPr>
              <a:t>Conduct a thorough post-incident analysis to understand the causes and impacts of the incident.</a:t>
            </a:r>
          </a:p>
          <a:p>
            <a:pPr>
              <a:buClr>
                <a:schemeClr val="tx1"/>
              </a:buClr>
              <a:buSzPct val="100000"/>
              <a:buFont typeface="Arial" panose="020B0604020202020204" pitchFamily="34" charset="0"/>
              <a:buChar char="•"/>
            </a:pPr>
            <a:r>
              <a:rPr lang="en-IN" sz="1100" b="1" dirty="0">
                <a:latin typeface="Calibri" panose="020F0502020204030204" pitchFamily="34" charset="0"/>
                <a:cs typeface="Calibri" panose="020F0502020204030204" pitchFamily="34" charset="0"/>
              </a:rPr>
              <a:t>Continuous Improvement:</a:t>
            </a:r>
            <a:r>
              <a:rPr lang="en-IN" sz="1100" dirty="0">
                <a:latin typeface="Calibri" panose="020F0502020204030204" pitchFamily="34" charset="0"/>
                <a:cs typeface="Calibri" panose="020F0502020204030204" pitchFamily="34" charset="0"/>
              </a:rPr>
              <a:t> </a:t>
            </a:r>
            <a:r>
              <a:rPr lang="en-US" sz="1100" dirty="0">
                <a:latin typeface="Calibri" panose="020F0502020204030204" pitchFamily="34" charset="0"/>
                <a:cs typeface="Calibri" panose="020F0502020204030204" pitchFamily="34" charset="0"/>
              </a:rPr>
              <a:t>Lead efforts to continuously improve the organization's incident response capabilities.</a:t>
            </a:r>
            <a:endParaRPr lang="en-IN" sz="1100" dirty="0">
              <a:latin typeface="Calibri" panose="020F0502020204030204" pitchFamily="34" charset="0"/>
              <a:cs typeface="Calibri" panose="020F0502020204030204" pitchFamily="34" charset="0"/>
            </a:endParaRPr>
          </a:p>
          <a:p>
            <a:pPr>
              <a:buClr>
                <a:schemeClr val="tx1"/>
              </a:buClr>
              <a:buSzPct val="129000"/>
              <a:buFont typeface="Arial" panose="020B0604020202020204" pitchFamily="34" charset="0"/>
              <a:buChar char="•"/>
            </a:pPr>
            <a:endParaRPr lang="en-IN" sz="1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4100" name="Picture 4"/>
          <p:cNvPicPr>
            <a:picLocks noChangeAspect="1" noChangeArrowheads="1"/>
          </p:cNvPicPr>
          <p:nvPr/>
        </p:nvPicPr>
        <p:blipFill>
          <a:blip r:embed="rId3"/>
          <a:srcRect/>
          <a:stretch/>
        </p:blipFill>
        <p:spPr bwMode="auto">
          <a:xfrm>
            <a:off x="786150" y="1457080"/>
            <a:ext cx="2072197" cy="30765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03573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78236" y="1359671"/>
            <a:ext cx="4634936" cy="980757"/>
          </a:xfrm>
        </p:spPr>
        <p:txBody>
          <a:bodyPr/>
          <a:lstStyle/>
          <a:p>
            <a:pPr marL="38100" indent="0">
              <a:buNone/>
            </a:pPr>
            <a:endParaRPr lang="en-US" dirty="0"/>
          </a:p>
          <a:p>
            <a:pPr marL="38100" indent="0">
              <a:buNone/>
            </a:pPr>
            <a:r>
              <a:rPr lang="en-US" sz="3200" dirty="0"/>
              <a:t>Chapter 7</a:t>
            </a:r>
            <a:endParaRPr lang="en-US" sz="4800" dirty="0"/>
          </a:p>
          <a:p>
            <a:endParaRPr lang="en-US" sz="2400" dirty="0"/>
          </a:p>
        </p:txBody>
      </p:sp>
      <p:sp>
        <p:nvSpPr>
          <p:cNvPr id="4" name="Slide Number Placeholder 3"/>
          <p:cNvSpPr>
            <a:spLocks noGrp="1"/>
          </p:cNvSpPr>
          <p:nvPr>
            <p:ph type="sldNum" sz="quarter" idx="7"/>
          </p:nvPr>
        </p:nvSpPr>
        <p:spPr/>
        <p:txBody>
          <a:bodyPr/>
          <a:lstStyle/>
          <a:p>
            <a:fld id="{B6F15528-21DE-4FAA-801E-634DDDAF4B2B}" type="slidenum">
              <a:rPr lang="en-US" smtClean="0"/>
              <a:t>35</a:t>
            </a:fld>
            <a:endParaRPr lang="en-US"/>
          </a:p>
        </p:txBody>
      </p:sp>
    </p:spTree>
    <p:extLst>
      <p:ext uri="{BB962C8B-B14F-4D97-AF65-F5344CB8AC3E}">
        <p14:creationId xmlns:p14="http://schemas.microsoft.com/office/powerpoint/2010/main" val="8766266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IN" sz="1600" dirty="0">
                <a:solidFill>
                  <a:schemeClr val="tx1"/>
                </a:solidFill>
                <a:latin typeface="Times New Roman" panose="02020603050405020304" pitchFamily="18" charset="0"/>
                <a:cs typeface="Times New Roman" panose="02020603050405020304" pitchFamily="18" charset="0"/>
              </a:rPr>
              <a:t>What do you mean by Data Protection?</a:t>
            </a:r>
          </a:p>
        </p:txBody>
      </p:sp>
      <p:sp>
        <p:nvSpPr>
          <p:cNvPr id="3" name="Text Placeholder 2">
            <a:extLst>
              <a:ext uri="{FF2B5EF4-FFF2-40B4-BE49-F238E27FC236}">
                <a16:creationId xmlns:a16="http://schemas.microsoft.com/office/drawing/2014/main" id="{D18B0F04-F5B9-CB10-E25E-E405B5D3598C}"/>
              </a:ext>
            </a:extLst>
          </p:cNvPr>
          <p:cNvSpPr>
            <a:spLocks noGrp="1"/>
          </p:cNvSpPr>
          <p:nvPr>
            <p:ph type="body" idx="1"/>
          </p:nvPr>
        </p:nvSpPr>
        <p:spPr>
          <a:xfrm>
            <a:off x="4111414" y="1572951"/>
            <a:ext cx="4131290" cy="2635827"/>
          </a:xfrm>
        </p:spPr>
        <p:txBody>
          <a:bodyPr/>
          <a:lstStyle/>
          <a:p>
            <a:pPr marL="76200" indent="0" algn="just">
              <a:buClr>
                <a:schemeClr val="tx1"/>
              </a:buClr>
              <a:buSzPct val="129000"/>
              <a:buNone/>
            </a:pPr>
            <a:r>
              <a:rPr lang="en-US" sz="1400" dirty="0">
                <a:solidFill>
                  <a:srgbClr val="000000"/>
                </a:solidFill>
                <a:latin typeface="Times New Roman" panose="02020603050405020304" pitchFamily="18" charset="0"/>
                <a:cs typeface="Times New Roman" panose="02020603050405020304" pitchFamily="18" charset="0"/>
              </a:rPr>
              <a:t>Data protection refers to the practices, measures, and policies implemented to safeguard sensitive information from unauthorized access, disclosure, alteration, and destruction. </a:t>
            </a:r>
          </a:p>
          <a:p>
            <a:pPr marL="76200" indent="0" algn="just">
              <a:buClr>
                <a:schemeClr val="tx1"/>
              </a:buClr>
              <a:buSzPct val="129000"/>
              <a:buNone/>
            </a:pPr>
            <a:endParaRPr lang="en-US" sz="1400" dirty="0">
              <a:solidFill>
                <a:srgbClr val="000000"/>
              </a:solidFill>
              <a:latin typeface="Times New Roman" panose="02020603050405020304" pitchFamily="18" charset="0"/>
              <a:cs typeface="Times New Roman" panose="02020603050405020304" pitchFamily="18" charset="0"/>
            </a:endParaRPr>
          </a:p>
          <a:p>
            <a:pPr marL="76200" indent="0" algn="just">
              <a:buClr>
                <a:schemeClr val="tx1"/>
              </a:buClr>
              <a:buSzPct val="129000"/>
              <a:buNone/>
            </a:pPr>
            <a:r>
              <a:rPr lang="en-US" sz="1400" dirty="0">
                <a:solidFill>
                  <a:srgbClr val="000000"/>
                </a:solidFill>
                <a:latin typeface="Times New Roman" panose="02020603050405020304" pitchFamily="18" charset="0"/>
                <a:cs typeface="Times New Roman" panose="02020603050405020304" pitchFamily="18" charset="0"/>
              </a:rPr>
              <a:t>The primary goal of data protection is to ensure the confidentiality, integrity, and availability of data, thereby safeguarding the privacy and rights of individuals and organizations.</a:t>
            </a:r>
            <a:endParaRPr lang="en-IN" sz="1400" dirty="0">
              <a:solidFill>
                <a:srgbClr val="000000"/>
              </a:solidFill>
              <a:latin typeface="Times New Roman" panose="02020603050405020304" pitchFamily="18" charset="0"/>
              <a:cs typeface="Times New Roman" panose="02020603050405020304" pitchFamily="18" charset="0"/>
            </a:endParaRPr>
          </a:p>
          <a:p>
            <a:pPr>
              <a:buClr>
                <a:schemeClr val="tx1"/>
              </a:buClr>
              <a:buSzPct val="129000"/>
              <a:buFont typeface="Arial" panose="020B0604020202020204" pitchFamily="34" charset="0"/>
              <a:buChar char="•"/>
            </a:pPr>
            <a:endParaRPr lang="en-IN" sz="1100" b="0" i="0" dirty="0">
              <a:solidFill>
                <a:srgbClr val="000000"/>
              </a:solidFill>
              <a:effectLst/>
              <a:latin typeface="Ubuntu" panose="020B0504030602030204" pitchFamily="34" charset="0"/>
            </a:endParaRPr>
          </a:p>
          <a:p>
            <a:pPr>
              <a:buClr>
                <a:schemeClr val="tx1"/>
              </a:buClr>
              <a:buSzPct val="129000"/>
              <a:buFont typeface="Arial" panose="020B0604020202020204" pitchFamily="34" charset="0"/>
              <a:buChar char="•"/>
            </a:pPr>
            <a:endParaRPr lang="en-IN" sz="1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4100" name="Picture 4"/>
          <p:cNvPicPr>
            <a:picLocks noChangeAspect="1" noChangeArrowheads="1"/>
          </p:cNvPicPr>
          <p:nvPr/>
        </p:nvPicPr>
        <p:blipFill rotWithShape="1">
          <a:blip r:embed="rId3"/>
          <a:srcRect b="9661"/>
          <a:stretch/>
        </p:blipFill>
        <p:spPr bwMode="auto">
          <a:xfrm>
            <a:off x="1307294" y="1342658"/>
            <a:ext cx="2558831" cy="2687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19926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4EDB59-5FC9-E9E1-9C8C-BCB3A7828B3A}"/>
              </a:ext>
            </a:extLst>
          </p:cNvPr>
          <p:cNvSpPr>
            <a:spLocks noGrp="1"/>
          </p:cNvSpPr>
          <p:nvPr>
            <p:ph type="body" idx="1"/>
          </p:nvPr>
        </p:nvSpPr>
        <p:spPr>
          <a:xfrm>
            <a:off x="557550" y="322919"/>
            <a:ext cx="7672049" cy="4820532"/>
          </a:xfrm>
        </p:spPr>
        <p:txBody>
          <a:bodyPr/>
          <a:lstStyle/>
          <a:p>
            <a:pPr marL="76200" indent="0">
              <a:buNone/>
            </a:pPr>
            <a:r>
              <a:rPr lang="en-US" sz="1200" b="1" dirty="0">
                <a:latin typeface="Calibri" panose="020F0502020204030204" pitchFamily="34" charset="0"/>
                <a:cs typeface="Calibri" panose="020F0502020204030204" pitchFamily="34" charset="0"/>
              </a:rPr>
              <a:t>Data Protection Measures</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Implement strong access controls to ensure that only authorized individuals have access to sensitive data.</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Use role-based access control (RBAC) to assign permissions based on job roles and responsibilities.</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Encrypt sensitive data both in transit and at rest to protect it from unauthorized access.</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Perform regular backups of critical data to ensure its availability in the event of data loss, corruption, or a ransomware attack.</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Store backups in a secure and separate location, disconnected from the primary network.</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Classify data based on its sensitivity and importance to the organization.</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Provide regular training to employees to raise awareness about data protection best practices.</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Educate users about the risks of phishing, social engineering, and other common tactics used by attackers to gain unauthorized access to data.</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Implement security measures on endpoints (computers, laptops, mobile devices) to protect against malware, ransomware, and other threats.</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Use endpoint protection software, firewalls, and regularly update and patch operating systems and software.</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Employ firewalls, intrusion detection and prevention systems, and other network security tools to monitor and control traffic.</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Establish a clear and defined process for responding to and mitigating security incidents.</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Develop and enforce data privacy policies that align with relevant regulations and standards.</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Implement physical security measures to protect data storage facilities, data centers, and other locations where sensitive information is stored.</a:t>
            </a:r>
          </a:p>
          <a:p>
            <a:pPr>
              <a:buClr>
                <a:schemeClr val="tx1"/>
              </a:buClr>
              <a:buSzPct val="150000"/>
              <a:buFont typeface="Arial" panose="020B0604020202020204" pitchFamily="34" charset="0"/>
              <a:buChar char="•"/>
            </a:pPr>
            <a:r>
              <a:rPr lang="en-US" sz="1050" dirty="0">
                <a:latin typeface="Calibri" panose="020F0502020204030204" pitchFamily="34" charset="0"/>
                <a:cs typeface="Calibri" panose="020F0502020204030204" pitchFamily="34" charset="0"/>
              </a:rPr>
              <a:t>Conduct regular security audits and assessments to identify vulnerabilities and weaknesses in the organization's data protection measures.</a:t>
            </a:r>
          </a:p>
          <a:p>
            <a:pPr>
              <a:buClr>
                <a:schemeClr val="tx1"/>
              </a:buClr>
              <a:buSzPct val="150000"/>
              <a:buFont typeface="Arial" panose="020B0604020202020204" pitchFamily="34" charset="0"/>
              <a:buChar char="•"/>
            </a:pPr>
            <a:endParaRPr lang="en-US" sz="1100" dirty="0">
              <a:latin typeface="Calibri" panose="020F0502020204030204" pitchFamily="34" charset="0"/>
              <a:cs typeface="Calibri" panose="020F0502020204030204" pitchFamily="34" charset="0"/>
            </a:endParaRPr>
          </a:p>
          <a:p>
            <a:pPr>
              <a:buClr>
                <a:schemeClr val="tx1"/>
              </a:buClr>
              <a:buSzPct val="150000"/>
              <a:buFont typeface="Arial" panose="020B0604020202020204" pitchFamily="34" charset="0"/>
              <a:buChar char="•"/>
            </a:pPr>
            <a:endParaRPr lang="en-US" sz="1200" dirty="0">
              <a:latin typeface="Calibri" panose="020F0502020204030204" pitchFamily="34" charset="0"/>
              <a:cs typeface="Calibri" panose="020F0502020204030204" pitchFamily="34" charset="0"/>
            </a:endParaRPr>
          </a:p>
          <a:p>
            <a:pPr>
              <a:buClr>
                <a:schemeClr val="tx1"/>
              </a:buClr>
              <a:buSzPct val="150000"/>
              <a:buFont typeface="Arial" panose="020B0604020202020204" pitchFamily="34" charset="0"/>
              <a:buChar char="•"/>
            </a:pPr>
            <a:endParaRPr lang="en-US" sz="1200" dirty="0">
              <a:latin typeface="Calibri" panose="020F0502020204030204" pitchFamily="34" charset="0"/>
              <a:cs typeface="Calibri" panose="020F0502020204030204" pitchFamily="34" charset="0"/>
            </a:endParaRPr>
          </a:p>
          <a:p>
            <a:pPr>
              <a:buClr>
                <a:schemeClr val="tx1"/>
              </a:buClr>
              <a:buSzPct val="150000"/>
              <a:buFont typeface="Arial" panose="020B0604020202020204" pitchFamily="34" charset="0"/>
              <a:buChar char="•"/>
            </a:pPr>
            <a:endParaRPr lang="en-US" sz="1200" dirty="0">
              <a:latin typeface="Calibri" panose="020F0502020204030204" pitchFamily="34" charset="0"/>
              <a:cs typeface="Calibri" panose="020F0502020204030204" pitchFamily="34" charset="0"/>
            </a:endParaRPr>
          </a:p>
          <a:p>
            <a:pPr marL="76200" indent="0">
              <a:buNone/>
            </a:pPr>
            <a:endPar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A8A39E4D-9439-CA14-5915-0B9467E6A6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37</a:t>
            </a:fld>
            <a:endParaRPr lang="en"/>
          </a:p>
        </p:txBody>
      </p:sp>
      <p:pic>
        <p:nvPicPr>
          <p:cNvPr id="2" name="Picture 1">
            <a:extLst>
              <a:ext uri="{FF2B5EF4-FFF2-40B4-BE49-F238E27FC236}">
                <a16:creationId xmlns:a16="http://schemas.microsoft.com/office/drawing/2014/main" id="{09893B7E-EE46-043D-CF1B-B3D1062CD6B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3"/>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220230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IN" sz="1600" dirty="0">
                <a:solidFill>
                  <a:schemeClr val="tx1"/>
                </a:solidFill>
                <a:latin typeface="Times New Roman" panose="02020603050405020304" pitchFamily="18" charset="0"/>
                <a:cs typeface="Times New Roman" panose="02020603050405020304" pitchFamily="18" charset="0"/>
              </a:rPr>
              <a:t>Attack Surfaces which Hackers generally Target</a:t>
            </a:r>
          </a:p>
        </p:txBody>
      </p:sp>
      <p:sp>
        <p:nvSpPr>
          <p:cNvPr id="3" name="Text Placeholder 2">
            <a:extLst>
              <a:ext uri="{FF2B5EF4-FFF2-40B4-BE49-F238E27FC236}">
                <a16:creationId xmlns:a16="http://schemas.microsoft.com/office/drawing/2014/main" id="{D18B0F04-F5B9-CB10-E25E-E405B5D3598C}"/>
              </a:ext>
            </a:extLst>
          </p:cNvPr>
          <p:cNvSpPr>
            <a:spLocks noGrp="1"/>
          </p:cNvSpPr>
          <p:nvPr>
            <p:ph type="body" idx="1"/>
          </p:nvPr>
        </p:nvSpPr>
        <p:spPr>
          <a:xfrm>
            <a:off x="2372226" y="1173122"/>
            <a:ext cx="6223557" cy="3734633"/>
          </a:xfrm>
        </p:spPr>
        <p:txBody>
          <a:bodyPr/>
          <a:lstStyle/>
          <a:p>
            <a:pPr algn="just">
              <a:buClr>
                <a:schemeClr val="tx1"/>
              </a:buClr>
              <a:buSzPct val="129000"/>
              <a:buFont typeface="Arial" panose="020B0604020202020204" pitchFamily="34" charset="0"/>
              <a:buChar char="•"/>
            </a:pPr>
            <a:r>
              <a:rPr lang="en-IN" sz="1100" b="1" dirty="0">
                <a:latin typeface="Calibri" panose="020F0502020204030204" pitchFamily="34" charset="0"/>
                <a:cs typeface="Calibri" panose="020F0502020204030204" pitchFamily="34" charset="0"/>
              </a:rPr>
              <a:t>Networks: </a:t>
            </a:r>
            <a:r>
              <a:rPr lang="en-US" sz="1100" dirty="0">
                <a:latin typeface="Calibri" panose="020F0502020204030204" pitchFamily="34" charset="0"/>
                <a:cs typeface="Calibri" panose="020F0502020204030204" pitchFamily="34" charset="0"/>
              </a:rPr>
              <a:t>Exploiting vulnerabilities in network protocols and services to gain unauthorized access. Conducting network-based attacks, such as man-in-the-middle attacks and packet sniffing.</a:t>
            </a:r>
            <a:endParaRPr lang="en-IN" sz="1100" dirty="0">
              <a:latin typeface="Calibri" panose="020F0502020204030204" pitchFamily="34" charset="0"/>
              <a:cs typeface="Calibri" panose="020F0502020204030204" pitchFamily="34" charset="0"/>
            </a:endParaRPr>
          </a:p>
          <a:p>
            <a:pPr algn="just">
              <a:buClr>
                <a:schemeClr val="tx1"/>
              </a:buClr>
              <a:buSzPct val="129000"/>
              <a:buFont typeface="Arial" panose="020B0604020202020204" pitchFamily="34" charset="0"/>
              <a:buChar char="•"/>
            </a:pPr>
            <a:r>
              <a:rPr lang="en-IN" sz="1100" b="1" dirty="0">
                <a:latin typeface="Calibri" panose="020F0502020204030204" pitchFamily="34" charset="0"/>
                <a:cs typeface="Calibri" panose="020F0502020204030204" pitchFamily="34" charset="0"/>
              </a:rPr>
              <a:t>Web Applications: </a:t>
            </a:r>
            <a:r>
              <a:rPr lang="en-US" sz="1100" dirty="0">
                <a:latin typeface="Calibri" panose="020F0502020204030204" pitchFamily="34" charset="0"/>
                <a:cs typeface="Calibri" panose="020F0502020204030204" pitchFamily="34" charset="0"/>
              </a:rPr>
              <a:t>Exploiting vulnerabilities in web applications, such as SQL injection, cross-site scripting (XSS), etc. Attacking web servers to gain control over hosted applications and databases.</a:t>
            </a:r>
            <a:endParaRPr lang="en-IN" sz="1100" dirty="0">
              <a:latin typeface="Calibri" panose="020F0502020204030204" pitchFamily="34" charset="0"/>
              <a:cs typeface="Calibri" panose="020F0502020204030204" pitchFamily="34" charset="0"/>
            </a:endParaRPr>
          </a:p>
          <a:p>
            <a:pPr algn="just">
              <a:buClr>
                <a:schemeClr val="tx1"/>
              </a:buClr>
              <a:buSzPct val="129000"/>
              <a:buFont typeface="Arial" panose="020B0604020202020204" pitchFamily="34" charset="0"/>
              <a:buChar char="•"/>
            </a:pPr>
            <a:r>
              <a:rPr lang="en-IN" sz="1100" b="1" dirty="0">
                <a:latin typeface="Calibri" panose="020F0502020204030204" pitchFamily="34" charset="0"/>
                <a:cs typeface="Calibri" panose="020F0502020204030204" pitchFamily="34" charset="0"/>
              </a:rPr>
              <a:t>Endpoints: </a:t>
            </a:r>
            <a:r>
              <a:rPr lang="en-US" sz="1100" dirty="0">
                <a:latin typeface="Calibri" panose="020F0502020204030204" pitchFamily="34" charset="0"/>
                <a:cs typeface="Calibri" panose="020F0502020204030204" pitchFamily="34" charset="0"/>
              </a:rPr>
              <a:t>Exploiting vulnerabilities in operating systems and software applications on endpoints.</a:t>
            </a:r>
            <a:endParaRPr lang="en-IN" sz="1100" dirty="0">
              <a:latin typeface="Calibri" panose="020F0502020204030204" pitchFamily="34" charset="0"/>
              <a:cs typeface="Calibri" panose="020F0502020204030204" pitchFamily="34" charset="0"/>
            </a:endParaRPr>
          </a:p>
          <a:p>
            <a:pPr algn="just">
              <a:buClr>
                <a:schemeClr val="tx1"/>
              </a:buClr>
              <a:buSzPct val="129000"/>
              <a:buFont typeface="Arial" panose="020B0604020202020204" pitchFamily="34" charset="0"/>
              <a:buChar char="•"/>
            </a:pPr>
            <a:r>
              <a:rPr lang="en-US" sz="1100" b="1" dirty="0">
                <a:latin typeface="Calibri" panose="020F0502020204030204" pitchFamily="34" charset="0"/>
                <a:cs typeface="Calibri" panose="020F0502020204030204" pitchFamily="34" charset="0"/>
              </a:rPr>
              <a:t>Emails: </a:t>
            </a:r>
            <a:r>
              <a:rPr lang="en-US" sz="1100" dirty="0">
                <a:latin typeface="Calibri" panose="020F0502020204030204" pitchFamily="34" charset="0"/>
                <a:cs typeface="Calibri" panose="020F0502020204030204" pitchFamily="34" charset="0"/>
              </a:rPr>
              <a:t>Conducting phishing attacks through email to trick users into disclosing sensitive information or downloading malicious attachments. Exploiting vulnerabilities in email systems to gain unauthorized access.</a:t>
            </a:r>
          </a:p>
          <a:p>
            <a:pPr algn="just">
              <a:buClr>
                <a:schemeClr val="tx1"/>
              </a:buClr>
              <a:buSzPct val="129000"/>
              <a:buFont typeface="Arial" panose="020B0604020202020204" pitchFamily="34" charset="0"/>
              <a:buChar char="•"/>
            </a:pPr>
            <a:r>
              <a:rPr lang="en-IN" sz="1100" b="1" dirty="0">
                <a:latin typeface="Calibri" panose="020F0502020204030204" pitchFamily="34" charset="0"/>
                <a:cs typeface="Calibri" panose="020F0502020204030204" pitchFamily="34" charset="0"/>
              </a:rPr>
              <a:t>Cloud Services: </a:t>
            </a:r>
            <a:r>
              <a:rPr lang="en-IN" sz="1100" dirty="0">
                <a:latin typeface="Calibri" panose="020F0502020204030204" pitchFamily="34" charset="0"/>
                <a:cs typeface="Calibri" panose="020F0502020204030204" pitchFamily="34" charset="0"/>
              </a:rPr>
              <a:t>Exploiting misconfigurations or vulnerabilities in cloud infrastructure and services.</a:t>
            </a:r>
          </a:p>
          <a:p>
            <a:pPr algn="just">
              <a:buClr>
                <a:schemeClr val="tx1"/>
              </a:buClr>
              <a:buSzPct val="129000"/>
              <a:buFont typeface="Arial" panose="020B0604020202020204" pitchFamily="34" charset="0"/>
              <a:buChar char="•"/>
            </a:pPr>
            <a:r>
              <a:rPr lang="en-IN" sz="1100" b="1" dirty="0">
                <a:latin typeface="Calibri" panose="020F0502020204030204" pitchFamily="34" charset="0"/>
                <a:cs typeface="Calibri" panose="020F0502020204030204" pitchFamily="34" charset="0"/>
              </a:rPr>
              <a:t>Social Engineering: </a:t>
            </a:r>
            <a:r>
              <a:rPr lang="en-US" sz="1100" dirty="0">
                <a:latin typeface="Calibri" panose="020F0502020204030204" pitchFamily="34" charset="0"/>
                <a:cs typeface="Calibri" panose="020F0502020204030204" pitchFamily="34" charset="0"/>
              </a:rPr>
              <a:t>Manipulating individuals through psychological tactics to trick them into divulging confidential information, such as passwords or login credentials.</a:t>
            </a:r>
            <a:endParaRPr lang="en-IN" sz="1100" dirty="0">
              <a:latin typeface="Calibri" panose="020F0502020204030204" pitchFamily="34" charset="0"/>
              <a:cs typeface="Calibri" panose="020F0502020204030204" pitchFamily="34" charset="0"/>
            </a:endParaRPr>
          </a:p>
          <a:p>
            <a:pPr algn="just">
              <a:buClr>
                <a:schemeClr val="tx1"/>
              </a:buClr>
              <a:buSzPct val="129000"/>
              <a:buFont typeface="Arial" panose="020B0604020202020204" pitchFamily="34" charset="0"/>
              <a:buChar char="•"/>
            </a:pPr>
            <a:r>
              <a:rPr lang="en-IN" sz="1100" b="1" dirty="0">
                <a:latin typeface="Calibri" panose="020F0502020204030204" pitchFamily="34" charset="0"/>
                <a:cs typeface="Calibri" panose="020F0502020204030204" pitchFamily="34" charset="0"/>
              </a:rPr>
              <a:t>Physical Security: </a:t>
            </a:r>
            <a:r>
              <a:rPr lang="en-US" sz="1100" dirty="0">
                <a:latin typeface="Calibri" panose="020F0502020204030204" pitchFamily="34" charset="0"/>
                <a:cs typeface="Calibri" panose="020F0502020204030204" pitchFamily="34" charset="0"/>
              </a:rPr>
              <a:t>Conducting physical attacks, such as unauthorized access to data centers or stealing hardware devices. Exploiting weaknesses in physical security measures, such as access controls and surveillance systems.</a:t>
            </a:r>
            <a:endParaRPr lang="en-IN" sz="1150" b="1" dirty="0">
              <a:latin typeface="Calibri" panose="020F0502020204030204" pitchFamily="34" charset="0"/>
              <a:cs typeface="Calibri" panose="020F0502020204030204" pitchFamily="34" charset="0"/>
            </a:endParaRPr>
          </a:p>
          <a:p>
            <a:pPr algn="just">
              <a:buClr>
                <a:schemeClr val="tx1"/>
              </a:buClr>
              <a:buSzPct val="129000"/>
              <a:buFont typeface="Arial" panose="020B0604020202020204" pitchFamily="34" charset="0"/>
              <a:buChar char="•"/>
            </a:pPr>
            <a:r>
              <a:rPr lang="en-IN" sz="1150" b="1" dirty="0">
                <a:latin typeface="Calibri" panose="020F0502020204030204" pitchFamily="34" charset="0"/>
                <a:cs typeface="Calibri" panose="020F0502020204030204" pitchFamily="34" charset="0"/>
              </a:rPr>
              <a:t>IoT Devices: </a:t>
            </a:r>
            <a:r>
              <a:rPr lang="en-US" sz="1100" dirty="0">
                <a:latin typeface="Calibri" panose="020F0502020204030204" pitchFamily="34" charset="0"/>
                <a:cs typeface="Calibri" panose="020F0502020204030204" pitchFamily="34" charset="0"/>
              </a:rPr>
              <a:t>Exploiting vulnerabilities in Internet of Things (IoT) devices to gain control over connected systems.</a:t>
            </a:r>
            <a:endParaRPr lang="en-IN" sz="1100" dirty="0">
              <a:latin typeface="Calibri" panose="020F0502020204030204" pitchFamily="34" charset="0"/>
              <a:cs typeface="Calibri" panose="020F0502020204030204" pitchFamily="34" charset="0"/>
            </a:endParaRPr>
          </a:p>
          <a:p>
            <a:pPr algn="just">
              <a:buClr>
                <a:schemeClr val="tx1"/>
              </a:buClr>
              <a:buSzPct val="129000"/>
              <a:buFont typeface="Arial" panose="020B0604020202020204" pitchFamily="34" charset="0"/>
              <a:buChar char="•"/>
            </a:pPr>
            <a:r>
              <a:rPr lang="en-IN" sz="1150" b="1" dirty="0">
                <a:latin typeface="Calibri" panose="020F0502020204030204" pitchFamily="34" charset="0"/>
                <a:cs typeface="Calibri" panose="020F0502020204030204" pitchFamily="34" charset="0"/>
              </a:rPr>
              <a:t>Wireless Networks</a:t>
            </a:r>
            <a:r>
              <a:rPr lang="en-IN" sz="1100" dirty="0">
                <a:latin typeface="Calibri" panose="020F0502020204030204" pitchFamily="34" charset="0"/>
                <a:cs typeface="Calibri" panose="020F0502020204030204" pitchFamily="34" charset="0"/>
              </a:rPr>
              <a:t>: </a:t>
            </a:r>
            <a:r>
              <a:rPr lang="en-US" sz="1100" dirty="0">
                <a:latin typeface="Calibri" panose="020F0502020204030204" pitchFamily="34" charset="0"/>
                <a:cs typeface="Calibri" panose="020F0502020204030204" pitchFamily="34" charset="0"/>
              </a:rPr>
              <a:t>Exploiting vulnerabilities in wireless network protocols, to gain unauthorized access to the Wi-Fi Network.</a:t>
            </a:r>
            <a:endParaRPr lang="en-IN" sz="1100" dirty="0">
              <a:latin typeface="Calibri" panose="020F0502020204030204" pitchFamily="34" charset="0"/>
              <a:cs typeface="Calibri" panose="020F0502020204030204" pitchFamily="34" charset="0"/>
            </a:endParaRPr>
          </a:p>
          <a:p>
            <a:pPr>
              <a:buClr>
                <a:schemeClr val="tx1"/>
              </a:buClr>
              <a:buSzPct val="129000"/>
              <a:buFont typeface="Arial" panose="020B0604020202020204" pitchFamily="34" charset="0"/>
              <a:buChar char="•"/>
            </a:pPr>
            <a:endParaRPr lang="en-IN" sz="1100" b="0" i="0" dirty="0">
              <a:solidFill>
                <a:srgbClr val="000000"/>
              </a:solidFill>
              <a:effectLst/>
              <a:latin typeface="Ubuntu" panose="020B0504030602030204" pitchFamily="34" charset="0"/>
            </a:endParaRPr>
          </a:p>
          <a:p>
            <a:pPr>
              <a:buClr>
                <a:schemeClr val="tx1"/>
              </a:buClr>
              <a:buSzPct val="129000"/>
              <a:buFont typeface="Arial" panose="020B0604020202020204" pitchFamily="34" charset="0"/>
              <a:buChar char="•"/>
            </a:pPr>
            <a:endParaRPr lang="en-IN" sz="1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4100" name="Picture 4"/>
          <p:cNvPicPr>
            <a:picLocks noChangeAspect="1" noChangeArrowheads="1"/>
          </p:cNvPicPr>
          <p:nvPr/>
        </p:nvPicPr>
        <p:blipFill>
          <a:blip r:embed="rId3"/>
          <a:srcRect/>
          <a:stretch/>
        </p:blipFill>
        <p:spPr bwMode="auto">
          <a:xfrm>
            <a:off x="786150" y="1587905"/>
            <a:ext cx="1586076" cy="1967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31747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FC1D6-9151-4B19-19E1-7F05D478265A}"/>
              </a:ext>
            </a:extLst>
          </p:cNvPr>
          <p:cNvSpPr>
            <a:spLocks noGrp="1"/>
          </p:cNvSpPr>
          <p:nvPr>
            <p:ph type="title"/>
          </p:nvPr>
        </p:nvSpPr>
        <p:spPr>
          <a:xfrm>
            <a:off x="786150" y="308120"/>
            <a:ext cx="6476344" cy="563418"/>
          </a:xfrm>
        </p:spPr>
        <p:txBody>
          <a:bodyPr/>
          <a:lstStyle/>
          <a:p>
            <a:br>
              <a:rPr lang="en-US" dirty="0"/>
            </a:br>
            <a:br>
              <a:rPr lang="en-US" dirty="0"/>
            </a:br>
            <a:br>
              <a:rPr lang="en-US" dirty="0"/>
            </a:br>
            <a:br>
              <a:rPr lang="en-US" dirty="0"/>
            </a:br>
            <a:br>
              <a:rPr lang="en-US" dirty="0"/>
            </a:br>
            <a:r>
              <a:rPr lang="en-US" dirty="0"/>
              <a:t>What are the tools and technologies used to protect IT Infra and Applications from cyber criminals?</a:t>
            </a:r>
            <a:endParaRPr lang="en-IN" dirty="0"/>
          </a:p>
        </p:txBody>
      </p:sp>
      <p:sp>
        <p:nvSpPr>
          <p:cNvPr id="3" name="Text Placeholder 2">
            <a:extLst>
              <a:ext uri="{FF2B5EF4-FFF2-40B4-BE49-F238E27FC236}">
                <a16:creationId xmlns:a16="http://schemas.microsoft.com/office/drawing/2014/main" id="{2BE6EB2B-2470-F97E-8E26-149FCD553F56}"/>
              </a:ext>
            </a:extLst>
          </p:cNvPr>
          <p:cNvSpPr>
            <a:spLocks noGrp="1"/>
          </p:cNvSpPr>
          <p:nvPr>
            <p:ph type="body" idx="1"/>
          </p:nvPr>
        </p:nvSpPr>
        <p:spPr>
          <a:xfrm>
            <a:off x="786150" y="819573"/>
            <a:ext cx="7571700" cy="4066752"/>
          </a:xfrm>
        </p:spPr>
        <p:txBody>
          <a:bodyPr/>
          <a:lstStyle/>
          <a:p>
            <a:pPr>
              <a:buClr>
                <a:schemeClr val="tx1"/>
              </a:buClr>
              <a:buSzPct val="100000"/>
              <a:buFont typeface="Arial" panose="020B0604020202020204" pitchFamily="34" charset="0"/>
              <a:buChar char="•"/>
            </a:pPr>
            <a:r>
              <a:rPr lang="en-IN" sz="1050" b="1" dirty="0">
                <a:latin typeface="Calibri" panose="020F0502020204030204" pitchFamily="34" charset="0"/>
                <a:cs typeface="Calibri" panose="020F0502020204030204" pitchFamily="34" charset="0"/>
              </a:rPr>
              <a:t>Firewalls:</a:t>
            </a:r>
            <a:r>
              <a:rPr lang="en-IN" sz="1050" dirty="0">
                <a:latin typeface="Calibri" panose="020F0502020204030204" pitchFamily="34" charset="0"/>
                <a:cs typeface="Calibri" panose="020F0502020204030204" pitchFamily="34" charset="0"/>
              </a:rPr>
              <a:t> </a:t>
            </a:r>
            <a:r>
              <a:rPr lang="en-US" sz="1050" dirty="0">
                <a:latin typeface="Calibri" panose="020F0502020204030204" pitchFamily="34" charset="0"/>
                <a:cs typeface="Calibri" panose="020F0502020204030204" pitchFamily="34" charset="0"/>
              </a:rPr>
              <a:t>To monitor and control incoming and outgoing network traffic based on predetermined security rules. </a:t>
            </a:r>
            <a:br>
              <a:rPr lang="en-US" sz="1050" dirty="0">
                <a:latin typeface="Calibri" panose="020F0502020204030204" pitchFamily="34" charset="0"/>
                <a:cs typeface="Calibri" panose="020F0502020204030204" pitchFamily="34" charset="0"/>
              </a:rPr>
            </a:br>
            <a:r>
              <a:rPr lang="en-US" sz="1050" dirty="0">
                <a:latin typeface="Calibri" panose="020F0502020204030204" pitchFamily="34" charset="0"/>
                <a:cs typeface="Calibri" panose="020F0502020204030204" pitchFamily="34" charset="0"/>
              </a:rPr>
              <a:t>Example Tools: Cisco ASA, Palo Alto Networks, </a:t>
            </a:r>
            <a:r>
              <a:rPr lang="en-US" sz="1050" dirty="0" err="1">
                <a:latin typeface="Calibri" panose="020F0502020204030204" pitchFamily="34" charset="0"/>
                <a:cs typeface="Calibri" panose="020F0502020204030204" pitchFamily="34" charset="0"/>
              </a:rPr>
              <a:t>pfSense</a:t>
            </a:r>
            <a:r>
              <a:rPr lang="en-US" sz="1050" dirty="0">
                <a:latin typeface="Calibri" panose="020F0502020204030204" pitchFamily="34" charset="0"/>
                <a:cs typeface="Calibri" panose="020F0502020204030204" pitchFamily="34" charset="0"/>
              </a:rPr>
              <a:t>.</a:t>
            </a:r>
          </a:p>
          <a:p>
            <a:pPr>
              <a:buClr>
                <a:schemeClr val="tx1"/>
              </a:buClr>
              <a:buSzPct val="100000"/>
              <a:buFont typeface="Arial" panose="020B0604020202020204" pitchFamily="34" charset="0"/>
              <a:buChar char="•"/>
            </a:pPr>
            <a:r>
              <a:rPr lang="en-US" sz="1050" b="1" dirty="0">
                <a:latin typeface="Calibri" panose="020F0502020204030204" pitchFamily="34" charset="0"/>
                <a:cs typeface="Calibri" panose="020F0502020204030204" pitchFamily="34" charset="0"/>
              </a:rPr>
              <a:t>Intrusion Detection &amp; Prevention Systems:</a:t>
            </a:r>
            <a:r>
              <a:rPr lang="en-US" sz="1050" dirty="0">
                <a:latin typeface="Calibri" panose="020F0502020204030204" pitchFamily="34" charset="0"/>
                <a:cs typeface="Calibri" panose="020F0502020204030204" pitchFamily="34" charset="0"/>
              </a:rPr>
              <a:t> To detect and prevent unauthorized access or suspicious activities in networks. Example Tools: Snort (IDS), Suricata (IDS/IPS), Cisco Firepower.</a:t>
            </a:r>
          </a:p>
          <a:p>
            <a:pPr>
              <a:buClr>
                <a:schemeClr val="tx1"/>
              </a:buClr>
              <a:buSzPct val="100000"/>
              <a:buFont typeface="Arial" panose="020B0604020202020204" pitchFamily="34" charset="0"/>
              <a:buChar char="•"/>
            </a:pPr>
            <a:r>
              <a:rPr lang="en-US" sz="1050" b="1" dirty="0">
                <a:latin typeface="Calibri" panose="020F0502020204030204" pitchFamily="34" charset="0"/>
                <a:cs typeface="Calibri" panose="020F0502020204030204" pitchFamily="34" charset="0"/>
              </a:rPr>
              <a:t>Antivirus:</a:t>
            </a:r>
            <a:r>
              <a:rPr lang="en-US" sz="1050" dirty="0">
                <a:latin typeface="Calibri" panose="020F0502020204030204" pitchFamily="34" charset="0"/>
                <a:cs typeface="Calibri" panose="020F0502020204030204" pitchFamily="34" charset="0"/>
              </a:rPr>
              <a:t> To detect, prevent, and remove malicious software (viruses, worms, Trojans) from systems. </a:t>
            </a:r>
            <a:br>
              <a:rPr lang="en-US" sz="1050" dirty="0">
                <a:latin typeface="Calibri" panose="020F0502020204030204" pitchFamily="34" charset="0"/>
                <a:cs typeface="Calibri" panose="020F0502020204030204" pitchFamily="34" charset="0"/>
              </a:rPr>
            </a:br>
            <a:r>
              <a:rPr lang="en-US" sz="1050" dirty="0">
                <a:latin typeface="Calibri" panose="020F0502020204030204" pitchFamily="34" charset="0"/>
                <a:cs typeface="Calibri" panose="020F0502020204030204" pitchFamily="34" charset="0"/>
              </a:rPr>
              <a:t>Example Tools: Symantec, McAfee, Windows Defender.</a:t>
            </a:r>
          </a:p>
          <a:p>
            <a:pPr>
              <a:buClr>
                <a:schemeClr val="tx1"/>
              </a:buClr>
              <a:buSzPct val="100000"/>
              <a:buFont typeface="Arial" panose="020B0604020202020204" pitchFamily="34" charset="0"/>
              <a:buChar char="•"/>
            </a:pPr>
            <a:r>
              <a:rPr lang="en-US" sz="1050" b="1" dirty="0">
                <a:latin typeface="Calibri" panose="020F0502020204030204" pitchFamily="34" charset="0"/>
                <a:cs typeface="Calibri" panose="020F0502020204030204" pitchFamily="34" charset="0"/>
              </a:rPr>
              <a:t>Endpoint Protection:</a:t>
            </a:r>
            <a:r>
              <a:rPr lang="en-US" sz="1050" dirty="0">
                <a:latin typeface="Calibri" panose="020F0502020204030204" pitchFamily="34" charset="0"/>
                <a:cs typeface="Calibri" panose="020F0502020204030204" pitchFamily="34" charset="0"/>
              </a:rPr>
              <a:t> To secure individual devices and endpoints from cyber threats. </a:t>
            </a:r>
            <a:br>
              <a:rPr lang="en-US" sz="1050" dirty="0">
                <a:latin typeface="Calibri" panose="020F0502020204030204" pitchFamily="34" charset="0"/>
                <a:cs typeface="Calibri" panose="020F0502020204030204" pitchFamily="34" charset="0"/>
              </a:rPr>
            </a:br>
            <a:r>
              <a:rPr lang="en-US" sz="1050" dirty="0">
                <a:latin typeface="Calibri" panose="020F0502020204030204" pitchFamily="34" charset="0"/>
                <a:cs typeface="Calibri" panose="020F0502020204030204" pitchFamily="34" charset="0"/>
              </a:rPr>
              <a:t>Example Tools: CrowdStrike, Microsoft Defender for Endpoint, Cylance.</a:t>
            </a:r>
          </a:p>
          <a:p>
            <a:pPr>
              <a:buClr>
                <a:schemeClr val="tx1"/>
              </a:buClr>
              <a:buSzPct val="100000"/>
              <a:buFont typeface="Arial" panose="020B0604020202020204" pitchFamily="34" charset="0"/>
              <a:buChar char="•"/>
            </a:pPr>
            <a:r>
              <a:rPr lang="en-US" sz="1050" b="1" dirty="0">
                <a:latin typeface="Calibri" panose="020F0502020204030204" pitchFamily="34" charset="0"/>
                <a:cs typeface="Calibri" panose="020F0502020204030204" pitchFamily="34" charset="0"/>
              </a:rPr>
              <a:t>Virtual Private Network (VPN):</a:t>
            </a:r>
            <a:r>
              <a:rPr lang="en-US" sz="1050" dirty="0">
                <a:latin typeface="Calibri" panose="020F0502020204030204" pitchFamily="34" charset="0"/>
                <a:cs typeface="Calibri" panose="020F0502020204030204" pitchFamily="34" charset="0"/>
              </a:rPr>
              <a:t> To establish secure and encrypted connections over the internet, ensuring confidentiality and privacy. </a:t>
            </a:r>
            <a:br>
              <a:rPr lang="en-US" sz="1050" dirty="0">
                <a:latin typeface="Calibri" panose="020F0502020204030204" pitchFamily="34" charset="0"/>
                <a:cs typeface="Calibri" panose="020F0502020204030204" pitchFamily="34" charset="0"/>
              </a:rPr>
            </a:br>
            <a:r>
              <a:rPr lang="en-US" sz="1050" dirty="0">
                <a:latin typeface="Calibri" panose="020F0502020204030204" pitchFamily="34" charset="0"/>
                <a:cs typeface="Calibri" panose="020F0502020204030204" pitchFamily="34" charset="0"/>
              </a:rPr>
              <a:t>Example Tools: OpenVPN, Cisco AnyConnect, </a:t>
            </a:r>
            <a:r>
              <a:rPr lang="en-US" sz="1050" dirty="0" err="1">
                <a:latin typeface="Calibri" panose="020F0502020204030204" pitchFamily="34" charset="0"/>
                <a:cs typeface="Calibri" panose="020F0502020204030204" pitchFamily="34" charset="0"/>
              </a:rPr>
              <a:t>NordVPN</a:t>
            </a:r>
            <a:r>
              <a:rPr lang="en-US" sz="1050" dirty="0">
                <a:latin typeface="Calibri" panose="020F0502020204030204" pitchFamily="34" charset="0"/>
                <a:cs typeface="Calibri" panose="020F0502020204030204" pitchFamily="34" charset="0"/>
              </a:rPr>
              <a:t>.</a:t>
            </a:r>
          </a:p>
          <a:p>
            <a:pPr>
              <a:buClr>
                <a:schemeClr val="tx1"/>
              </a:buClr>
              <a:buSzPct val="100000"/>
              <a:buFont typeface="Arial" panose="020B0604020202020204" pitchFamily="34" charset="0"/>
              <a:buChar char="•"/>
            </a:pPr>
            <a:r>
              <a:rPr lang="en-US" sz="1050" b="1" dirty="0">
                <a:latin typeface="Calibri" panose="020F0502020204030204" pitchFamily="34" charset="0"/>
                <a:cs typeface="Calibri" panose="020F0502020204030204" pitchFamily="34" charset="0"/>
              </a:rPr>
              <a:t>Security Information &amp; Event Management (SIEM):</a:t>
            </a:r>
            <a:r>
              <a:rPr lang="en-US" sz="1050" dirty="0">
                <a:latin typeface="Calibri" panose="020F0502020204030204" pitchFamily="34" charset="0"/>
                <a:cs typeface="Calibri" panose="020F0502020204030204" pitchFamily="34" charset="0"/>
              </a:rPr>
              <a:t> To collect, analyze, and correlate log data from various sources to identify and respond to security events. </a:t>
            </a:r>
            <a:br>
              <a:rPr lang="en-US" sz="1050" dirty="0">
                <a:latin typeface="Calibri" panose="020F0502020204030204" pitchFamily="34" charset="0"/>
                <a:cs typeface="Calibri" panose="020F0502020204030204" pitchFamily="34" charset="0"/>
              </a:rPr>
            </a:br>
            <a:r>
              <a:rPr lang="en-US" sz="1050" dirty="0">
                <a:latin typeface="Calibri" panose="020F0502020204030204" pitchFamily="34" charset="0"/>
                <a:cs typeface="Calibri" panose="020F0502020204030204" pitchFamily="34" charset="0"/>
              </a:rPr>
              <a:t>Example Tools: Splunk, IBM </a:t>
            </a:r>
            <a:r>
              <a:rPr lang="en-US" sz="1050" dirty="0" err="1">
                <a:latin typeface="Calibri" panose="020F0502020204030204" pitchFamily="34" charset="0"/>
                <a:cs typeface="Calibri" panose="020F0502020204030204" pitchFamily="34" charset="0"/>
              </a:rPr>
              <a:t>QRadar</a:t>
            </a:r>
            <a:r>
              <a:rPr lang="en-US" sz="1050" dirty="0">
                <a:latin typeface="Calibri" panose="020F0502020204030204" pitchFamily="34" charset="0"/>
                <a:cs typeface="Calibri" panose="020F0502020204030204" pitchFamily="34" charset="0"/>
              </a:rPr>
              <a:t>, LogRhythm.</a:t>
            </a:r>
          </a:p>
          <a:p>
            <a:pPr>
              <a:buClr>
                <a:schemeClr val="tx1"/>
              </a:buClr>
              <a:buSzPct val="100000"/>
              <a:buFont typeface="Arial" panose="020B0604020202020204" pitchFamily="34" charset="0"/>
              <a:buChar char="•"/>
            </a:pPr>
            <a:r>
              <a:rPr lang="en-US" sz="1050" b="1" dirty="0">
                <a:latin typeface="Calibri" panose="020F0502020204030204" pitchFamily="34" charset="0"/>
                <a:cs typeface="Calibri" panose="020F0502020204030204" pitchFamily="34" charset="0"/>
              </a:rPr>
              <a:t>Data Loss Prevention (DLP):</a:t>
            </a:r>
            <a:r>
              <a:rPr lang="en-US" sz="1050" dirty="0">
                <a:latin typeface="Calibri" panose="020F0502020204030204" pitchFamily="34" charset="0"/>
                <a:cs typeface="Calibri" panose="020F0502020204030204" pitchFamily="34" charset="0"/>
              </a:rPr>
              <a:t> To prevent unauthorized access and transmission of sensitive data.</a:t>
            </a:r>
            <a:br>
              <a:rPr lang="en-US" sz="1050" dirty="0">
                <a:latin typeface="Calibri" panose="020F0502020204030204" pitchFamily="34" charset="0"/>
                <a:cs typeface="Calibri" panose="020F0502020204030204" pitchFamily="34" charset="0"/>
              </a:rPr>
            </a:br>
            <a:r>
              <a:rPr lang="en-US" sz="1050" dirty="0">
                <a:latin typeface="Calibri" panose="020F0502020204030204" pitchFamily="34" charset="0"/>
                <a:cs typeface="Calibri" panose="020F0502020204030204" pitchFamily="34" charset="0"/>
              </a:rPr>
              <a:t>Example Tools: Symantec DLP, McAfee DLP, Digital Guardian.</a:t>
            </a:r>
          </a:p>
          <a:p>
            <a:pPr>
              <a:buClr>
                <a:schemeClr val="tx1"/>
              </a:buClr>
              <a:buSzPct val="100000"/>
              <a:buFont typeface="Arial" panose="020B0604020202020204" pitchFamily="34" charset="0"/>
              <a:buChar char="•"/>
            </a:pPr>
            <a:r>
              <a:rPr lang="en-US" sz="1050" b="1" dirty="0">
                <a:latin typeface="Calibri" panose="020F0502020204030204" pitchFamily="34" charset="0"/>
                <a:cs typeface="Calibri" panose="020F0502020204030204" pitchFamily="34" charset="0"/>
              </a:rPr>
              <a:t>Web Application Firewall (WAF):</a:t>
            </a:r>
            <a:r>
              <a:rPr lang="en-US" sz="1050" dirty="0">
                <a:latin typeface="Calibri" panose="020F0502020204030204" pitchFamily="34" charset="0"/>
                <a:cs typeface="Calibri" panose="020F0502020204030204" pitchFamily="34" charset="0"/>
              </a:rPr>
              <a:t> To protect web applications from various attacks, such as SQL injection and cross-site scripting (XSS). Example Tools: </a:t>
            </a:r>
            <a:r>
              <a:rPr lang="en-US" sz="1050" dirty="0" err="1">
                <a:latin typeface="Calibri" panose="020F0502020204030204" pitchFamily="34" charset="0"/>
                <a:cs typeface="Calibri" panose="020F0502020204030204" pitchFamily="34" charset="0"/>
              </a:rPr>
              <a:t>ModSecurity</a:t>
            </a:r>
            <a:r>
              <a:rPr lang="en-US" sz="1050" dirty="0">
                <a:latin typeface="Calibri" panose="020F0502020204030204" pitchFamily="34" charset="0"/>
                <a:cs typeface="Calibri" panose="020F0502020204030204" pitchFamily="34" charset="0"/>
              </a:rPr>
              <a:t>, Barracuda WAF, F5 Networks.</a:t>
            </a:r>
          </a:p>
          <a:p>
            <a:pPr>
              <a:buClr>
                <a:schemeClr val="tx1"/>
              </a:buClr>
              <a:buSzPct val="100000"/>
              <a:buFont typeface="Arial" panose="020B0604020202020204" pitchFamily="34" charset="0"/>
              <a:buChar char="•"/>
            </a:pPr>
            <a:r>
              <a:rPr lang="en-US" sz="1050" b="1" dirty="0">
                <a:latin typeface="Calibri" panose="020F0502020204030204" pitchFamily="34" charset="0"/>
                <a:cs typeface="Calibri" panose="020F0502020204030204" pitchFamily="34" charset="0"/>
              </a:rPr>
              <a:t>Vulnerability Scanning &amp; Management:</a:t>
            </a:r>
            <a:r>
              <a:rPr lang="en-US" sz="1050" dirty="0">
                <a:latin typeface="Calibri" panose="020F0502020204030204" pitchFamily="34" charset="0"/>
                <a:cs typeface="Calibri" panose="020F0502020204030204" pitchFamily="34" charset="0"/>
              </a:rPr>
              <a:t> To identify and remediate vulnerabilities in systems and applications. </a:t>
            </a:r>
            <a:br>
              <a:rPr lang="en-US" sz="1050" dirty="0">
                <a:latin typeface="Calibri" panose="020F0502020204030204" pitchFamily="34" charset="0"/>
                <a:cs typeface="Calibri" panose="020F0502020204030204" pitchFamily="34" charset="0"/>
              </a:rPr>
            </a:br>
            <a:r>
              <a:rPr lang="en-US" sz="1050" dirty="0">
                <a:latin typeface="Calibri" panose="020F0502020204030204" pitchFamily="34" charset="0"/>
                <a:cs typeface="Calibri" panose="020F0502020204030204" pitchFamily="34" charset="0"/>
              </a:rPr>
              <a:t>Example Tools: Nessus, Qualys, Rapid7 Nexpose.</a:t>
            </a:r>
          </a:p>
          <a:p>
            <a:pPr>
              <a:buClr>
                <a:schemeClr val="tx1"/>
              </a:buClr>
              <a:buSzPct val="100000"/>
              <a:buFont typeface="Arial" panose="020B0604020202020204" pitchFamily="34" charset="0"/>
              <a:buChar char="•"/>
            </a:pPr>
            <a:endParaRPr lang="en-US" sz="1050" dirty="0">
              <a:latin typeface="Calibri" panose="020F0502020204030204" pitchFamily="34" charset="0"/>
              <a:cs typeface="Calibri" panose="020F0502020204030204" pitchFamily="34" charset="0"/>
            </a:endParaRPr>
          </a:p>
          <a:p>
            <a:pPr>
              <a:buClr>
                <a:schemeClr val="tx1"/>
              </a:buClr>
              <a:buSzPct val="100000"/>
              <a:buFont typeface="Arial" panose="020B0604020202020204" pitchFamily="34" charset="0"/>
              <a:buChar char="•"/>
            </a:pPr>
            <a:endParaRPr lang="en-US" sz="1050" dirty="0">
              <a:latin typeface="Calibri" panose="020F0502020204030204" pitchFamily="34" charset="0"/>
              <a:cs typeface="Calibri" panose="020F0502020204030204" pitchFamily="34" charset="0"/>
            </a:endParaRPr>
          </a:p>
          <a:p>
            <a:pPr algn="l">
              <a:buFont typeface="Arial" panose="020B0604020202020204" pitchFamily="34" charset="0"/>
              <a:buChar char="•"/>
            </a:pPr>
            <a:endParaRPr lang="en-US" sz="1100" dirty="0">
              <a:latin typeface="Calibri" panose="020F0502020204030204" pitchFamily="34" charset="0"/>
              <a:cs typeface="Calibri" panose="020F0502020204030204" pitchFamily="34" charset="0"/>
            </a:endParaRPr>
          </a:p>
          <a:p>
            <a:pPr>
              <a:buClr>
                <a:schemeClr val="tx1"/>
              </a:buClr>
              <a:buSzPct val="150000"/>
              <a:buFont typeface="Arial" panose="020B0604020202020204" pitchFamily="34" charset="0"/>
              <a:buChar char="•"/>
            </a:pPr>
            <a:endParaRPr lang="en-US" sz="1100" dirty="0">
              <a:latin typeface="Calibri" panose="020F0502020204030204" pitchFamily="34" charset="0"/>
              <a:cs typeface="Calibri" panose="020F0502020204030204" pitchFamily="34" charset="0"/>
            </a:endParaRPr>
          </a:p>
          <a:p>
            <a:pPr>
              <a:buClr>
                <a:schemeClr val="tx1"/>
              </a:buClr>
              <a:buSzPct val="150000"/>
              <a:buFont typeface="Arial" panose="020B0604020202020204" pitchFamily="34" charset="0"/>
              <a:buChar char="•"/>
            </a:pPr>
            <a:endParaRPr lang="en-US" sz="1100" dirty="0">
              <a:latin typeface="Calibri" panose="020F0502020204030204" pitchFamily="34" charset="0"/>
              <a:cs typeface="Calibri" panose="020F0502020204030204" pitchFamily="34" charset="0"/>
            </a:endParaRPr>
          </a:p>
          <a:p>
            <a:pPr algn="l">
              <a:buFont typeface="Arial" panose="020B0604020202020204" pitchFamily="34" charset="0"/>
              <a:buChar char="•"/>
            </a:pPr>
            <a:endParaRPr lang="en-US" sz="1100" dirty="0">
              <a:latin typeface="Calibri" panose="020F0502020204030204" pitchFamily="34" charset="0"/>
              <a:cs typeface="Calibri" panose="020F0502020204030204" pitchFamily="34" charset="0"/>
            </a:endParaRPr>
          </a:p>
          <a:p>
            <a:pPr algn="l">
              <a:buFont typeface="Arial" panose="020B0604020202020204" pitchFamily="34" charset="0"/>
              <a:buChar char="•"/>
            </a:pPr>
            <a:endParaRPr lang="en-US" sz="1000" b="0" i="0" dirty="0">
              <a:solidFill>
                <a:srgbClr val="D1D5DB"/>
              </a:solidFill>
              <a:effectLst/>
              <a:latin typeface="Söhne"/>
            </a:endParaRPr>
          </a:p>
          <a:p>
            <a:pPr algn="just">
              <a:buClr>
                <a:schemeClr val="tx1"/>
              </a:buClr>
              <a:buSzPct val="129000"/>
              <a:buFont typeface="Arial" panose="020B0604020202020204" pitchFamily="34" charset="0"/>
              <a:buChar char="•"/>
            </a:pPr>
            <a:endParaRPr lang="en-US" sz="1100" dirty="0">
              <a:latin typeface="Calibri" panose="020F0502020204030204" pitchFamily="34" charset="0"/>
              <a:cs typeface="Calibri" panose="020F0502020204030204" pitchFamily="34" charset="0"/>
            </a:endParaRPr>
          </a:p>
          <a:p>
            <a:pPr algn="just">
              <a:buClr>
                <a:schemeClr val="tx1"/>
              </a:buClr>
              <a:buSzPct val="129000"/>
              <a:buFont typeface="Arial" panose="020B0604020202020204" pitchFamily="34" charset="0"/>
              <a:buChar char="•"/>
            </a:pPr>
            <a:endParaRPr lang="en-US" sz="1100" dirty="0">
              <a:latin typeface="Calibri" panose="020F0502020204030204" pitchFamily="34" charset="0"/>
              <a:cs typeface="Calibri" panose="020F0502020204030204" pitchFamily="34" charset="0"/>
            </a:endParaRPr>
          </a:p>
          <a:p>
            <a:pPr algn="just">
              <a:buClr>
                <a:schemeClr val="tx1"/>
              </a:buClr>
              <a:buSzPct val="129000"/>
              <a:buFont typeface="Arial" panose="020B0604020202020204" pitchFamily="34" charset="0"/>
              <a:buChar char="•"/>
            </a:pPr>
            <a:endParaRPr lang="en-US" sz="1100" dirty="0">
              <a:latin typeface="Calibri" panose="020F0502020204030204" pitchFamily="34" charset="0"/>
              <a:cs typeface="Calibri" panose="020F0502020204030204" pitchFamily="34" charset="0"/>
            </a:endParaRPr>
          </a:p>
          <a:p>
            <a:pPr marL="76200" indent="0">
              <a:buClr>
                <a:schemeClr val="tx1"/>
              </a:buClr>
              <a:buSzPct val="100000"/>
              <a:buNone/>
            </a:pPr>
            <a:endParaRPr lang="en-IN" sz="12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C24FCAA7-1437-2ABE-DE64-6E0E0D6EA3A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39</a:t>
            </a:fld>
            <a:endParaRPr lang="en"/>
          </a:p>
        </p:txBody>
      </p:sp>
      <p:pic>
        <p:nvPicPr>
          <p:cNvPr id="5" name="Picture 4">
            <a:extLst>
              <a:ext uri="{FF2B5EF4-FFF2-40B4-BE49-F238E27FC236}">
                <a16:creationId xmlns:a16="http://schemas.microsoft.com/office/drawing/2014/main" id="{14753C38-425D-1054-2B35-E92E41AE36A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3"/>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98086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F52AB0-4A35-C34E-6911-27DF68216C59}"/>
              </a:ext>
            </a:extLst>
          </p:cNvPr>
          <p:cNvSpPr>
            <a:spLocks noGrp="1"/>
          </p:cNvSpPr>
          <p:nvPr>
            <p:ph type="title"/>
          </p:nvPr>
        </p:nvSpPr>
        <p:spPr>
          <a:xfrm>
            <a:off x="980114" y="668225"/>
            <a:ext cx="7571700" cy="360640"/>
          </a:xfrm>
          <a:ln>
            <a:solidFill>
              <a:srgbClr val="F1823D"/>
            </a:solidFill>
          </a:ln>
        </p:spPr>
        <p:txBody>
          <a:bodyPr/>
          <a:lstStyle/>
          <a:p>
            <a:pPr algn="ctr"/>
            <a:r>
              <a:rPr lang="en-IN" sz="1800" dirty="0">
                <a:solidFill>
                  <a:schemeClr val="tx1"/>
                </a:solidFill>
                <a:latin typeface="Times New Roman" panose="02020603050405020304" pitchFamily="18" charset="0"/>
                <a:cs typeface="Times New Roman" panose="02020603050405020304" pitchFamily="18" charset="0"/>
              </a:rPr>
              <a:t>CIA Triad</a:t>
            </a:r>
          </a:p>
        </p:txBody>
      </p:sp>
      <p:sp>
        <p:nvSpPr>
          <p:cNvPr id="6" name="Text Placeholder 8">
            <a:extLst>
              <a:ext uri="{FF2B5EF4-FFF2-40B4-BE49-F238E27FC236}">
                <a16:creationId xmlns:a16="http://schemas.microsoft.com/office/drawing/2014/main" id="{71BE2BE7-C274-A554-0773-8630C78E19FF}"/>
              </a:ext>
            </a:extLst>
          </p:cNvPr>
          <p:cNvSpPr txBox="1">
            <a:spLocks/>
          </p:cNvSpPr>
          <p:nvPr/>
        </p:nvSpPr>
        <p:spPr>
          <a:xfrm>
            <a:off x="4890853" y="1483851"/>
            <a:ext cx="3981845" cy="2450809"/>
          </a:xfrm>
          <a:prstGeom prst="rect">
            <a:avLst/>
          </a:prstGeom>
          <a:ln>
            <a:solidFill>
              <a:srgbClr val="0070C0"/>
            </a:solidFill>
          </a:ln>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buClr>
                <a:schemeClr val="tx1"/>
              </a:buClr>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Confidentiality: </a:t>
            </a:r>
            <a:r>
              <a:rPr lang="en-IN" dirty="0">
                <a:latin typeface="Times New Roman" panose="02020603050405020304" pitchFamily="18" charset="0"/>
                <a:cs typeface="Times New Roman" panose="02020603050405020304" pitchFamily="18" charset="0"/>
              </a:rPr>
              <a:t>Data is kept private &amp; secure,</a:t>
            </a: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only to be accessed by specific parties.</a:t>
            </a:r>
          </a:p>
          <a:p>
            <a:pPr algn="just">
              <a:buClr>
                <a:schemeClr val="tx1"/>
              </a:buClr>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pPr algn="just">
              <a:buClr>
                <a:schemeClr val="tx1"/>
              </a:buClr>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Integrity: </a:t>
            </a:r>
            <a:r>
              <a:rPr lang="en-IN" dirty="0">
                <a:latin typeface="Times New Roman" panose="02020603050405020304" pitchFamily="18" charset="0"/>
                <a:cs typeface="Times New Roman" panose="02020603050405020304" pitchFamily="18" charset="0"/>
              </a:rPr>
              <a:t>Data &amp; the security around it is consistent, accurate &amp; reliable.</a:t>
            </a:r>
          </a:p>
          <a:p>
            <a:pPr algn="just">
              <a:buClr>
                <a:schemeClr val="tx1"/>
              </a:buClr>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pPr algn="just">
              <a:buClr>
                <a:schemeClr val="tx1"/>
              </a:buClr>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Availability: </a:t>
            </a:r>
            <a:r>
              <a:rPr lang="en-IN" dirty="0">
                <a:latin typeface="Times New Roman" panose="02020603050405020304" pitchFamily="18" charset="0"/>
                <a:cs typeface="Times New Roman" panose="02020603050405020304" pitchFamily="18" charset="0"/>
              </a:rPr>
              <a:t>System &amp; applications remain available unless compromised in an attack.</a:t>
            </a:r>
          </a:p>
          <a:p>
            <a:pPr algn="just">
              <a:buClr>
                <a:schemeClr val="tx1"/>
              </a:buClr>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pPr algn="just">
              <a:buClr>
                <a:schemeClr val="tx1"/>
              </a:buClr>
              <a:buFont typeface="Arial" panose="020B0604020202020204" pitchFamily="34" charset="0"/>
              <a:buChar char="•"/>
            </a:pPr>
            <a:endParaRPr lang="en-IN"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989DD867-E44E-CD0C-E009-50D5CFCA2839}"/>
              </a:ext>
            </a:extLst>
          </p:cNvPr>
          <p:cNvPicPr>
            <a:picLocks noChangeAspect="1"/>
          </p:cNvPicPr>
          <p:nvPr/>
        </p:nvPicPr>
        <p:blipFill rotWithShape="1">
          <a:blip r:embed="rId2"/>
          <a:srcRect t="1888"/>
          <a:stretch/>
        </p:blipFill>
        <p:spPr>
          <a:xfrm>
            <a:off x="441755" y="1215767"/>
            <a:ext cx="4324209" cy="3513774"/>
          </a:xfrm>
          <a:prstGeom prst="rect">
            <a:avLst/>
          </a:prstGeom>
        </p:spPr>
      </p:pic>
      <p:pic>
        <p:nvPicPr>
          <p:cNvPr id="8" name="Picture 7">
            <a:extLst>
              <a:ext uri="{FF2B5EF4-FFF2-40B4-BE49-F238E27FC236}">
                <a16:creationId xmlns:a16="http://schemas.microsoft.com/office/drawing/2014/main" id="{68EFC7BA-D7DE-3164-778E-F3737B6ABBB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6948" b="37408"/>
          <a:stretch/>
        </p:blipFill>
        <p:spPr bwMode="auto">
          <a:xfrm>
            <a:off x="7456458" y="159543"/>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944128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78236" y="1359671"/>
            <a:ext cx="4634936" cy="980757"/>
          </a:xfrm>
        </p:spPr>
        <p:txBody>
          <a:bodyPr/>
          <a:lstStyle/>
          <a:p>
            <a:pPr marL="38100" indent="0">
              <a:buNone/>
            </a:pPr>
            <a:endParaRPr lang="en-US" dirty="0"/>
          </a:p>
          <a:p>
            <a:pPr marL="38100" indent="0">
              <a:buNone/>
            </a:pPr>
            <a:r>
              <a:rPr lang="en-US" sz="3200" dirty="0"/>
              <a:t>DNS Attacks</a:t>
            </a:r>
            <a:endParaRPr lang="en-US" sz="4800" dirty="0"/>
          </a:p>
          <a:p>
            <a:endParaRPr lang="en-US" sz="2400" dirty="0"/>
          </a:p>
        </p:txBody>
      </p:sp>
      <p:sp>
        <p:nvSpPr>
          <p:cNvPr id="4" name="Slide Number Placeholder 3"/>
          <p:cNvSpPr>
            <a:spLocks noGrp="1"/>
          </p:cNvSpPr>
          <p:nvPr>
            <p:ph type="sldNum" sz="quarter" idx="7"/>
          </p:nvPr>
        </p:nvSpPr>
        <p:spPr/>
        <p:txBody>
          <a:bodyPr/>
          <a:lstStyle/>
          <a:p>
            <a:fld id="{B6F15528-21DE-4FAA-801E-634DDDAF4B2B}" type="slidenum">
              <a:rPr lang="en-US" smtClean="0"/>
              <a:t>40</a:t>
            </a:fld>
            <a:endParaRPr lang="en-US"/>
          </a:p>
        </p:txBody>
      </p:sp>
    </p:spTree>
    <p:extLst>
      <p:ext uri="{BB962C8B-B14F-4D97-AF65-F5344CB8AC3E}">
        <p14:creationId xmlns:p14="http://schemas.microsoft.com/office/powerpoint/2010/main" val="16174877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FC1D6-9151-4B19-19E1-7F05D478265A}"/>
              </a:ext>
            </a:extLst>
          </p:cNvPr>
          <p:cNvSpPr>
            <a:spLocks noGrp="1"/>
          </p:cNvSpPr>
          <p:nvPr>
            <p:ph type="title"/>
          </p:nvPr>
        </p:nvSpPr>
        <p:spPr>
          <a:xfrm>
            <a:off x="786150" y="308120"/>
            <a:ext cx="7571700" cy="470813"/>
          </a:xfrm>
        </p:spPr>
        <p:txBody>
          <a:bodyPr/>
          <a:lstStyle/>
          <a:p>
            <a:r>
              <a:rPr lang="en-US" dirty="0"/>
              <a:t>What is DNS?</a:t>
            </a:r>
            <a:br>
              <a:rPr lang="en-US" dirty="0"/>
            </a:br>
            <a:r>
              <a:rPr lang="en-US" dirty="0"/>
              <a:t>What are the types of DNS attacks?</a:t>
            </a:r>
            <a:endParaRPr lang="en-IN" dirty="0"/>
          </a:p>
        </p:txBody>
      </p:sp>
      <p:sp>
        <p:nvSpPr>
          <p:cNvPr id="3" name="Text Placeholder 2">
            <a:extLst>
              <a:ext uri="{FF2B5EF4-FFF2-40B4-BE49-F238E27FC236}">
                <a16:creationId xmlns:a16="http://schemas.microsoft.com/office/drawing/2014/main" id="{2BE6EB2B-2470-F97E-8E26-149FCD553F56}"/>
              </a:ext>
            </a:extLst>
          </p:cNvPr>
          <p:cNvSpPr>
            <a:spLocks noGrp="1"/>
          </p:cNvSpPr>
          <p:nvPr>
            <p:ph type="body" idx="1"/>
          </p:nvPr>
        </p:nvSpPr>
        <p:spPr>
          <a:xfrm>
            <a:off x="0" y="640193"/>
            <a:ext cx="9144000" cy="4503258"/>
          </a:xfrm>
        </p:spPr>
        <p:txBody>
          <a:bodyPr/>
          <a:lstStyle/>
          <a:p>
            <a:pPr marL="76200" indent="0">
              <a:buNone/>
            </a:pPr>
            <a:r>
              <a:rPr lang="en-US" sz="1200" b="0" i="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DNS (Domain Name System) is a critical component of the internet infrastructure, translating human-readable domain names into IP addresses. Various types of DNS attacks exploit vulnerabilities in the DNS to compromise network integrity, disrupt services, or redirect traffic. Here are common types of DNS attacks:</a:t>
            </a:r>
          </a:p>
          <a:p>
            <a:pPr marL="76200" indent="0" algn="l">
              <a:buNone/>
            </a:pPr>
            <a:r>
              <a:rPr lang="en-US" sz="1100" b="1" dirty="0">
                <a:latin typeface="Calibri" panose="020F0502020204030204" pitchFamily="34" charset="0"/>
                <a:cs typeface="Calibri" panose="020F0502020204030204" pitchFamily="34" charset="0"/>
              </a:rPr>
              <a:t>DNS Spoofing:</a:t>
            </a:r>
            <a:r>
              <a:rPr lang="en-US" sz="1100" dirty="0">
                <a:latin typeface="Calibri" panose="020F0502020204030204" pitchFamily="34" charset="0"/>
                <a:cs typeface="Calibri" panose="020F0502020204030204" pitchFamily="34" charset="0"/>
              </a:rPr>
              <a:t> Attackers provide false DNS responses to redirect users to malicious websites. This is often achieved by injecting false DNS records into the cache of a DNS resolver.</a:t>
            </a:r>
          </a:p>
          <a:p>
            <a:pPr marL="76200" indent="0" algn="l">
              <a:buNone/>
            </a:pPr>
            <a:r>
              <a:rPr lang="en-US" sz="1100" b="1" dirty="0">
                <a:latin typeface="Calibri" panose="020F0502020204030204" pitchFamily="34" charset="0"/>
                <a:cs typeface="Calibri" panose="020F0502020204030204" pitchFamily="34" charset="0"/>
              </a:rPr>
              <a:t>DNS Amplification Attack:</a:t>
            </a:r>
            <a:r>
              <a:rPr lang="en-US" sz="1100" dirty="0">
                <a:latin typeface="Calibri" panose="020F0502020204030204" pitchFamily="34" charset="0"/>
                <a:cs typeface="Calibri" panose="020F0502020204030204" pitchFamily="34" charset="0"/>
              </a:rPr>
              <a:t> Exploiting DNS servers to amplify the size of a DDoS attack. Attackers send small DNS</a:t>
            </a:r>
          </a:p>
          <a:p>
            <a:pPr marL="76200" indent="0" algn="l">
              <a:buNone/>
            </a:pPr>
            <a:r>
              <a:rPr lang="en-US" sz="1100" dirty="0">
                <a:latin typeface="Calibri" panose="020F0502020204030204" pitchFamily="34" charset="0"/>
                <a:cs typeface="Calibri" panose="020F0502020204030204" pitchFamily="34" charset="0"/>
              </a:rPr>
              <a:t>queries with a spoofed source IP address, and the server responds to the target with a much larger response.</a:t>
            </a:r>
          </a:p>
          <a:p>
            <a:pPr marL="76200" indent="0">
              <a:buNone/>
            </a:pPr>
            <a:r>
              <a:rPr lang="en-US" sz="1100" b="1" dirty="0">
                <a:latin typeface="Calibri" panose="020F0502020204030204" pitchFamily="34" charset="0"/>
                <a:cs typeface="Calibri" panose="020F0502020204030204" pitchFamily="34" charset="0"/>
              </a:rPr>
              <a:t>DNS Tunneling:</a:t>
            </a:r>
            <a:r>
              <a:rPr lang="en-US" sz="1100" dirty="0">
                <a:latin typeface="Calibri" panose="020F0502020204030204" pitchFamily="34" charset="0"/>
                <a:cs typeface="Calibri" panose="020F0502020204030204" pitchFamily="34" charset="0"/>
              </a:rPr>
              <a:t> Encapsulating non-DNS traffic within DNS requests and responses to bypass security measures </a:t>
            </a:r>
          </a:p>
          <a:p>
            <a:pPr marL="76200" indent="0">
              <a:buNone/>
            </a:pPr>
            <a:r>
              <a:rPr lang="en-US" sz="1100" dirty="0">
                <a:latin typeface="Calibri" panose="020F0502020204030204" pitchFamily="34" charset="0"/>
                <a:cs typeface="Calibri" panose="020F0502020204030204" pitchFamily="34" charset="0"/>
              </a:rPr>
              <a:t>and exfiltrate data.</a:t>
            </a:r>
          </a:p>
          <a:p>
            <a:pPr marL="76200" indent="0">
              <a:buNone/>
            </a:pPr>
            <a:r>
              <a:rPr lang="en-US" sz="1100" b="1" dirty="0">
                <a:latin typeface="Calibri" panose="020F0502020204030204" pitchFamily="34" charset="0"/>
                <a:cs typeface="Calibri" panose="020F0502020204030204" pitchFamily="34" charset="0"/>
              </a:rPr>
              <a:t>DNSSEC (DNS Security Extensions) Zone Walking:</a:t>
            </a:r>
            <a:r>
              <a:rPr lang="en-US" sz="1100" dirty="0">
                <a:latin typeface="Calibri" panose="020F0502020204030204" pitchFamily="34" charset="0"/>
                <a:cs typeface="Calibri" panose="020F0502020204030204" pitchFamily="34" charset="0"/>
              </a:rPr>
              <a:t> Exploiting weaknesses in DNSSEC to obtain a list of all resource records in a DNS zone, potentially aiding attackers in reconnaissance.</a:t>
            </a:r>
          </a:p>
          <a:p>
            <a:pPr marL="76200" indent="0">
              <a:buNone/>
            </a:pPr>
            <a:r>
              <a:rPr lang="en-US" sz="1100" b="1" dirty="0">
                <a:latin typeface="Calibri" panose="020F0502020204030204" pitchFamily="34" charset="0"/>
                <a:cs typeface="Calibri" panose="020F0502020204030204" pitchFamily="34" charset="0"/>
              </a:rPr>
              <a:t>Distributed Denial of Service (DDoS) Attack on DNS Infrastructure:</a:t>
            </a:r>
            <a:r>
              <a:rPr lang="en-US" sz="1100" dirty="0">
                <a:latin typeface="Calibri" panose="020F0502020204030204" pitchFamily="34" charset="0"/>
                <a:cs typeface="Calibri" panose="020F0502020204030204" pitchFamily="34" charset="0"/>
              </a:rPr>
              <a:t> Overwhelming DNS servers or infrastructure with a high volume of traffic to disrupt DNS resolution services.</a:t>
            </a:r>
          </a:p>
          <a:p>
            <a:pPr marL="76200" indent="0">
              <a:buNone/>
            </a:pPr>
            <a:r>
              <a:rPr lang="en-US" sz="1100" b="1" dirty="0">
                <a:latin typeface="Calibri" panose="020F0502020204030204" pitchFamily="34" charset="0"/>
                <a:cs typeface="Calibri" panose="020F0502020204030204" pitchFamily="34" charset="0"/>
              </a:rPr>
              <a:t>DNS Hijacking:</a:t>
            </a:r>
            <a:r>
              <a:rPr lang="en-US" sz="1100" dirty="0">
                <a:latin typeface="Calibri" panose="020F0502020204030204" pitchFamily="34" charset="0"/>
                <a:cs typeface="Calibri" panose="020F0502020204030204" pitchFamily="34" charset="0"/>
              </a:rPr>
              <a:t> Unauthorized changes to the registration of a domain, diverting traffic from legitimate servers to malicious ones.</a:t>
            </a:r>
          </a:p>
          <a:p>
            <a:pPr marL="76200" indent="0">
              <a:buNone/>
            </a:pPr>
            <a:r>
              <a:rPr lang="en-US" sz="1100" b="1" dirty="0" err="1">
                <a:latin typeface="Calibri" panose="020F0502020204030204" pitchFamily="34" charset="0"/>
                <a:cs typeface="Calibri" panose="020F0502020204030204" pitchFamily="34" charset="0"/>
              </a:rPr>
              <a:t>NXDomain</a:t>
            </a:r>
            <a:r>
              <a:rPr lang="en-US" sz="1100" b="1" dirty="0">
                <a:latin typeface="Calibri" panose="020F0502020204030204" pitchFamily="34" charset="0"/>
                <a:cs typeface="Calibri" panose="020F0502020204030204" pitchFamily="34" charset="0"/>
              </a:rPr>
              <a:t> Attacks:</a:t>
            </a:r>
            <a:r>
              <a:rPr lang="en-US" sz="1100" dirty="0">
                <a:latin typeface="Calibri" panose="020F0502020204030204" pitchFamily="34" charset="0"/>
                <a:cs typeface="Calibri" panose="020F0502020204030204" pitchFamily="34" charset="0"/>
              </a:rPr>
              <a:t> Forging DNS responses to indicate that a domain does not exist (NXDOMAIN), causing recursive DNS resolvers to repeatedly query for the non-existent domain.</a:t>
            </a:r>
          </a:p>
          <a:p>
            <a:pPr marL="76200" indent="0">
              <a:buNone/>
            </a:pPr>
            <a:r>
              <a:rPr lang="en-US" sz="1100" b="1" dirty="0">
                <a:latin typeface="Calibri" panose="020F0502020204030204" pitchFamily="34" charset="0"/>
                <a:cs typeface="Calibri" panose="020F0502020204030204" pitchFamily="34" charset="0"/>
              </a:rPr>
              <a:t>Fast Flux DNS:</a:t>
            </a:r>
            <a:r>
              <a:rPr lang="en-US" sz="1100" dirty="0">
                <a:latin typeface="Calibri" panose="020F0502020204030204" pitchFamily="34" charset="0"/>
                <a:cs typeface="Calibri" panose="020F0502020204030204" pitchFamily="34" charset="0"/>
              </a:rPr>
              <a:t> Frequently changing the IP addresses associated with a domain to make it challenging for security systems to track and block malicious activity.</a:t>
            </a:r>
          </a:p>
          <a:p>
            <a:pPr marL="76200" indent="0">
              <a:buNone/>
            </a:pPr>
            <a:r>
              <a:rPr lang="en-US" sz="1100" b="1" dirty="0">
                <a:latin typeface="Calibri" panose="020F0502020204030204" pitchFamily="34" charset="0"/>
                <a:cs typeface="Calibri" panose="020F0502020204030204" pitchFamily="34" charset="0"/>
              </a:rPr>
              <a:t>Random Subdomain Attacks:</a:t>
            </a:r>
            <a:r>
              <a:rPr lang="en-US" sz="1100" dirty="0">
                <a:latin typeface="Calibri" panose="020F0502020204030204" pitchFamily="34" charset="0"/>
                <a:cs typeface="Calibri" panose="020F0502020204030204" pitchFamily="34" charset="0"/>
              </a:rPr>
              <a:t> Creating a large number of random subdomains to overwhelm DNS resolvers and evade security measures.</a:t>
            </a:r>
          </a:p>
          <a:p>
            <a:pPr marL="76200" indent="0" algn="l">
              <a:buNone/>
            </a:pPr>
            <a:endParaRPr lang="en-US" sz="1100" dirty="0">
              <a:latin typeface="Calibri" panose="020F0502020204030204" pitchFamily="34" charset="0"/>
              <a:cs typeface="Calibri" panose="020F0502020204030204" pitchFamily="34" charset="0"/>
            </a:endParaRPr>
          </a:p>
          <a:p>
            <a:pPr marL="76200" indent="0" algn="l">
              <a:buNone/>
            </a:pPr>
            <a:endParaRPr lang="en-US" sz="1100" dirty="0">
              <a:latin typeface="Calibri" panose="020F0502020204030204" pitchFamily="34" charset="0"/>
              <a:cs typeface="Calibri" panose="020F0502020204030204" pitchFamily="34" charset="0"/>
            </a:endParaRPr>
          </a:p>
          <a:p>
            <a:pPr marL="76200" indent="0" algn="l">
              <a:buNone/>
            </a:pPr>
            <a:endParaRPr lang="en-US" sz="1100" dirty="0">
              <a:latin typeface="Calibri" panose="020F0502020204030204" pitchFamily="34" charset="0"/>
              <a:cs typeface="Calibri" panose="020F0502020204030204" pitchFamily="34" charset="0"/>
            </a:endParaRPr>
          </a:p>
          <a:p>
            <a:pPr marL="76200" indent="0" algn="l">
              <a:buNone/>
            </a:pPr>
            <a:endParaRPr lang="en-US" sz="1100" dirty="0">
              <a:latin typeface="Calibri" panose="020F0502020204030204" pitchFamily="34" charset="0"/>
              <a:cs typeface="Calibri" panose="020F0502020204030204" pitchFamily="34" charset="0"/>
            </a:endParaRPr>
          </a:p>
          <a:p>
            <a:pPr marL="76200" indent="0">
              <a:buNone/>
            </a:pPr>
            <a:endParaRPr lang="en-US" sz="1200" b="1" dirty="0">
              <a:latin typeface="Calibri" panose="020F0502020204030204" pitchFamily="34" charset="0"/>
              <a:cs typeface="Calibri" panose="020F0502020204030204" pitchFamily="34" charset="0"/>
            </a:endParaRPr>
          </a:p>
          <a:p>
            <a:pPr marL="76200" indent="0">
              <a:buNone/>
            </a:pPr>
            <a:endParaRPr lang="en-IN" sz="12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C24FCAA7-1437-2ABE-DE64-6E0E0D6EA3A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41</a:t>
            </a:fld>
            <a:endParaRPr lang="en"/>
          </a:p>
        </p:txBody>
      </p:sp>
      <p:pic>
        <p:nvPicPr>
          <p:cNvPr id="7" name="Picture 6">
            <a:extLst>
              <a:ext uri="{FF2B5EF4-FFF2-40B4-BE49-F238E27FC236}">
                <a16:creationId xmlns:a16="http://schemas.microsoft.com/office/drawing/2014/main" id="{D1D938CA-F195-F212-C397-27FD439D76E8}"/>
              </a:ext>
            </a:extLst>
          </p:cNvPr>
          <p:cNvPicPr>
            <a:picLocks noChangeAspect="1"/>
          </p:cNvPicPr>
          <p:nvPr/>
        </p:nvPicPr>
        <p:blipFill>
          <a:blip r:embed="rId2"/>
          <a:stretch>
            <a:fillRect/>
          </a:stretch>
        </p:blipFill>
        <p:spPr>
          <a:xfrm>
            <a:off x="6640239" y="1620096"/>
            <a:ext cx="2242464" cy="1170517"/>
          </a:xfrm>
          <a:prstGeom prst="rect">
            <a:avLst/>
          </a:prstGeom>
        </p:spPr>
      </p:pic>
      <p:pic>
        <p:nvPicPr>
          <p:cNvPr id="5" name="Picture 4">
            <a:extLst>
              <a:ext uri="{FF2B5EF4-FFF2-40B4-BE49-F238E27FC236}">
                <a16:creationId xmlns:a16="http://schemas.microsoft.com/office/drawing/2014/main" id="{14753C38-425D-1054-2B35-E92E41AE36A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6948" b="37408"/>
          <a:stretch/>
        </p:blipFill>
        <p:spPr bwMode="auto">
          <a:xfrm>
            <a:off x="7262494" y="235743"/>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606077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FC1D6-9151-4B19-19E1-7F05D478265A}"/>
              </a:ext>
            </a:extLst>
          </p:cNvPr>
          <p:cNvSpPr>
            <a:spLocks noGrp="1"/>
          </p:cNvSpPr>
          <p:nvPr>
            <p:ph type="title"/>
          </p:nvPr>
        </p:nvSpPr>
        <p:spPr>
          <a:xfrm>
            <a:off x="786150" y="308120"/>
            <a:ext cx="7571700" cy="633373"/>
          </a:xfrm>
        </p:spPr>
        <p:txBody>
          <a:bodyPr/>
          <a:lstStyle/>
          <a:p>
            <a:r>
              <a:rPr lang="en-US" dirty="0"/>
              <a:t>What do you mean by APT?</a:t>
            </a:r>
            <a:br>
              <a:rPr lang="en-US" dirty="0"/>
            </a:br>
            <a:r>
              <a:rPr lang="en-US" dirty="0"/>
              <a:t>What are the types of APT attacks?</a:t>
            </a:r>
            <a:endParaRPr lang="en-IN" dirty="0"/>
          </a:p>
        </p:txBody>
      </p:sp>
      <p:sp>
        <p:nvSpPr>
          <p:cNvPr id="3" name="Text Placeholder 2">
            <a:extLst>
              <a:ext uri="{FF2B5EF4-FFF2-40B4-BE49-F238E27FC236}">
                <a16:creationId xmlns:a16="http://schemas.microsoft.com/office/drawing/2014/main" id="{2BE6EB2B-2470-F97E-8E26-149FCD553F56}"/>
              </a:ext>
            </a:extLst>
          </p:cNvPr>
          <p:cNvSpPr>
            <a:spLocks noGrp="1"/>
          </p:cNvSpPr>
          <p:nvPr>
            <p:ph type="body" idx="1"/>
          </p:nvPr>
        </p:nvSpPr>
        <p:spPr>
          <a:xfrm>
            <a:off x="786149" y="941493"/>
            <a:ext cx="7924779" cy="4201958"/>
          </a:xfrm>
        </p:spPr>
        <p:txBody>
          <a:bodyPr/>
          <a:lstStyle/>
          <a:p>
            <a:pPr marL="76200" indent="0">
              <a:buNone/>
            </a:pPr>
            <a:r>
              <a:rPr lang="en-US" sz="1200" b="0" i="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An Advanced Persistent Threat (APT) is a sophisticated and targeted cyber attack in which an unauthorized person gains access to a network and remains undetected for an extended period. APT attacks are typically well-planned, persistent, and often state-sponsored. Different types of APT attacks exist, each with its own characteristics and methodologies. Here are some common types of APT attacks:</a:t>
            </a:r>
          </a:p>
          <a:p>
            <a:pPr marL="76200" indent="0">
              <a:buNone/>
            </a:pPr>
            <a:r>
              <a:rPr lang="en-US" sz="1100" b="1" dirty="0">
                <a:latin typeface="Calibri" panose="020F0502020204030204" pitchFamily="34" charset="0"/>
                <a:cs typeface="Calibri" panose="020F0502020204030204" pitchFamily="34" charset="0"/>
              </a:rPr>
              <a:t>Spear Phishing:</a:t>
            </a:r>
            <a:r>
              <a:rPr lang="en-US" sz="1100" dirty="0">
                <a:latin typeface="Calibri" panose="020F0502020204030204" pitchFamily="34" charset="0"/>
                <a:cs typeface="Calibri" panose="020F0502020204030204" pitchFamily="34" charset="0"/>
              </a:rPr>
              <a:t> Targeted and highly personalized phishing attacks that are tailored to specific</a:t>
            </a:r>
          </a:p>
          <a:p>
            <a:pPr marL="76200" indent="0">
              <a:buNone/>
            </a:pPr>
            <a:r>
              <a:rPr lang="en-US" sz="1100" dirty="0">
                <a:latin typeface="Calibri" panose="020F0502020204030204" pitchFamily="34" charset="0"/>
                <a:cs typeface="Calibri" panose="020F0502020204030204" pitchFamily="34" charset="0"/>
              </a:rPr>
              <a:t>individuals or organizations.</a:t>
            </a:r>
          </a:p>
          <a:p>
            <a:pPr marL="76200" indent="0">
              <a:buNone/>
            </a:pPr>
            <a:r>
              <a:rPr lang="en-US" sz="1100" b="1" dirty="0">
                <a:latin typeface="Calibri" panose="020F0502020204030204" pitchFamily="34" charset="0"/>
                <a:cs typeface="Calibri" panose="020F0502020204030204" pitchFamily="34" charset="0"/>
              </a:rPr>
              <a:t>Watering Hole Attack:</a:t>
            </a:r>
            <a:r>
              <a:rPr lang="en-US" sz="1100" dirty="0">
                <a:latin typeface="Calibri" panose="020F0502020204030204" pitchFamily="34" charset="0"/>
                <a:cs typeface="Calibri" panose="020F0502020204030204" pitchFamily="34" charset="0"/>
              </a:rPr>
              <a:t> Targeting websites frequented by a specific group of users to infect</a:t>
            </a:r>
          </a:p>
          <a:p>
            <a:pPr marL="76200" indent="0">
              <a:buNone/>
            </a:pPr>
            <a:r>
              <a:rPr lang="en-US" sz="1100" dirty="0">
                <a:latin typeface="Calibri" panose="020F0502020204030204" pitchFamily="34" charset="0"/>
                <a:cs typeface="Calibri" panose="020F0502020204030204" pitchFamily="34" charset="0"/>
              </a:rPr>
              <a:t>their systems with malware.</a:t>
            </a:r>
          </a:p>
          <a:p>
            <a:pPr marL="76200" indent="0">
              <a:buNone/>
            </a:pPr>
            <a:r>
              <a:rPr lang="en-US" sz="1100" b="1" dirty="0">
                <a:latin typeface="Calibri" panose="020F0502020204030204" pitchFamily="34" charset="0"/>
                <a:cs typeface="Calibri" panose="020F0502020204030204" pitchFamily="34" charset="0"/>
              </a:rPr>
              <a:t>Zero-Day Exploits:</a:t>
            </a:r>
            <a:r>
              <a:rPr lang="en-US" sz="1100" dirty="0">
                <a:latin typeface="Calibri" panose="020F0502020204030204" pitchFamily="34" charset="0"/>
                <a:cs typeface="Calibri" panose="020F0502020204030204" pitchFamily="34" charset="0"/>
              </a:rPr>
              <a:t> Exploiting software vulnerabilities that are unknown to the software vendor or the public.</a:t>
            </a:r>
          </a:p>
          <a:p>
            <a:pPr marL="76200" indent="0">
              <a:buNone/>
            </a:pPr>
            <a:r>
              <a:rPr lang="en-US" sz="1100" b="1" dirty="0">
                <a:latin typeface="Calibri" panose="020F0502020204030204" pitchFamily="34" charset="0"/>
                <a:cs typeface="Calibri" panose="020F0502020204030204" pitchFamily="34" charset="0"/>
              </a:rPr>
              <a:t>Drive-By Downloads:</a:t>
            </a:r>
            <a:r>
              <a:rPr lang="en-US" sz="1100" dirty="0">
                <a:latin typeface="Calibri" panose="020F0502020204030204" pitchFamily="34" charset="0"/>
                <a:cs typeface="Calibri" panose="020F0502020204030204" pitchFamily="34" charset="0"/>
              </a:rPr>
              <a:t> Malicious software is automatically downloaded and installed on a user's device without their knowledge or consent.</a:t>
            </a:r>
          </a:p>
          <a:p>
            <a:pPr marL="76200" indent="0">
              <a:buNone/>
            </a:pPr>
            <a:r>
              <a:rPr lang="en-US" sz="1100" b="1" dirty="0">
                <a:latin typeface="Calibri" panose="020F0502020204030204" pitchFamily="34" charset="0"/>
                <a:cs typeface="Calibri" panose="020F0502020204030204" pitchFamily="34" charset="0"/>
              </a:rPr>
              <a:t>Malware Deployment:</a:t>
            </a:r>
            <a:r>
              <a:rPr lang="en-US" sz="1100" dirty="0">
                <a:latin typeface="Calibri" panose="020F0502020204030204" pitchFamily="34" charset="0"/>
                <a:cs typeface="Calibri" panose="020F0502020204030204" pitchFamily="34" charset="0"/>
              </a:rPr>
              <a:t> Infiltrating a network with malware to gain control over systems and exfiltrate sensitive information.</a:t>
            </a:r>
          </a:p>
          <a:p>
            <a:pPr marL="76200" indent="0">
              <a:buNone/>
            </a:pPr>
            <a:r>
              <a:rPr lang="en-US" sz="1100" b="1" dirty="0">
                <a:latin typeface="Calibri" panose="020F0502020204030204" pitchFamily="34" charset="0"/>
                <a:cs typeface="Calibri" panose="020F0502020204030204" pitchFamily="34" charset="0"/>
              </a:rPr>
              <a:t>Credential Theft:</a:t>
            </a:r>
            <a:r>
              <a:rPr lang="en-US" sz="1100" dirty="0">
                <a:latin typeface="Calibri" panose="020F0502020204030204" pitchFamily="34" charset="0"/>
                <a:cs typeface="Calibri" panose="020F0502020204030204" pitchFamily="34" charset="0"/>
              </a:rPr>
              <a:t> Stealing login credentials, such as usernames and passwords, to gain unauthorized access.</a:t>
            </a:r>
          </a:p>
          <a:p>
            <a:pPr marL="76200" indent="0">
              <a:buNone/>
            </a:pPr>
            <a:r>
              <a:rPr lang="en-US" sz="1100" b="1" dirty="0">
                <a:latin typeface="Calibri" panose="020F0502020204030204" pitchFamily="34" charset="0"/>
                <a:cs typeface="Calibri" panose="020F0502020204030204" pitchFamily="34" charset="0"/>
              </a:rPr>
              <a:t>Lateral Movement:</a:t>
            </a:r>
            <a:r>
              <a:rPr lang="en-US" sz="1100" dirty="0">
                <a:latin typeface="Calibri" panose="020F0502020204030204" pitchFamily="34" charset="0"/>
                <a:cs typeface="Calibri" panose="020F0502020204030204" pitchFamily="34" charset="0"/>
              </a:rPr>
              <a:t> Moving laterally within a network to gain access to different systems and escalate privileges.</a:t>
            </a:r>
          </a:p>
          <a:p>
            <a:pPr marL="76200" indent="0">
              <a:buNone/>
            </a:pPr>
            <a:r>
              <a:rPr lang="en-US" sz="1100" b="1" dirty="0">
                <a:latin typeface="Calibri" panose="020F0502020204030204" pitchFamily="34" charset="0"/>
                <a:cs typeface="Calibri" panose="020F0502020204030204" pitchFamily="34" charset="0"/>
              </a:rPr>
              <a:t>Data Exfiltration:</a:t>
            </a:r>
            <a:r>
              <a:rPr lang="en-US" sz="1100" dirty="0">
                <a:latin typeface="Calibri" panose="020F0502020204030204" pitchFamily="34" charset="0"/>
                <a:cs typeface="Calibri" panose="020F0502020204030204" pitchFamily="34" charset="0"/>
              </a:rPr>
              <a:t> Illegally transferring sensitive data from a compromised network to an external location controlled by the attacker.</a:t>
            </a:r>
          </a:p>
          <a:p>
            <a:pPr marL="76200" indent="0">
              <a:buNone/>
            </a:pPr>
            <a:r>
              <a:rPr lang="en-US" sz="1100" b="1" dirty="0">
                <a:latin typeface="Calibri" panose="020F0502020204030204" pitchFamily="34" charset="0"/>
                <a:cs typeface="Calibri" panose="020F0502020204030204" pitchFamily="34" charset="0"/>
              </a:rPr>
              <a:t>Command &amp; Control Servers:</a:t>
            </a:r>
            <a:r>
              <a:rPr lang="en-US" sz="1100" dirty="0">
                <a:latin typeface="Calibri" panose="020F0502020204030204" pitchFamily="34" charset="0"/>
                <a:cs typeface="Calibri" panose="020F0502020204030204" pitchFamily="34" charset="0"/>
              </a:rPr>
              <a:t> Establishing communication channels between compromised systems and external servers controlled by the attacker.</a:t>
            </a:r>
          </a:p>
          <a:p>
            <a:pPr marL="76200" indent="0" algn="l">
              <a:buNone/>
            </a:pPr>
            <a:endParaRPr lang="en-US" sz="1100" dirty="0">
              <a:latin typeface="Calibri" panose="020F0502020204030204" pitchFamily="34" charset="0"/>
              <a:cs typeface="Calibri" panose="020F0502020204030204" pitchFamily="34" charset="0"/>
            </a:endParaRPr>
          </a:p>
          <a:p>
            <a:pPr marL="76200" indent="0" algn="l">
              <a:buNone/>
            </a:pPr>
            <a:endParaRPr lang="en-US" sz="1100" dirty="0">
              <a:latin typeface="Calibri" panose="020F0502020204030204" pitchFamily="34" charset="0"/>
              <a:cs typeface="Calibri" panose="020F0502020204030204" pitchFamily="34" charset="0"/>
            </a:endParaRPr>
          </a:p>
          <a:p>
            <a:pPr marL="76200" indent="0" algn="l">
              <a:buNone/>
            </a:pPr>
            <a:endParaRPr lang="en-US" sz="1100" dirty="0">
              <a:latin typeface="Calibri" panose="020F0502020204030204" pitchFamily="34" charset="0"/>
              <a:cs typeface="Calibri" panose="020F0502020204030204" pitchFamily="34" charset="0"/>
            </a:endParaRPr>
          </a:p>
          <a:p>
            <a:pPr marL="76200" indent="0">
              <a:buNone/>
            </a:pPr>
            <a:endParaRPr lang="en-US" sz="1200" b="1" dirty="0">
              <a:latin typeface="Calibri" panose="020F0502020204030204" pitchFamily="34" charset="0"/>
              <a:cs typeface="Calibri" panose="020F0502020204030204" pitchFamily="34" charset="0"/>
            </a:endParaRPr>
          </a:p>
          <a:p>
            <a:pPr marL="76200" indent="0">
              <a:buNone/>
            </a:pPr>
            <a:endParaRPr lang="en-IN" sz="12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C24FCAA7-1437-2ABE-DE64-6E0E0D6EA3A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42</a:t>
            </a:fld>
            <a:endParaRPr lang="en"/>
          </a:p>
        </p:txBody>
      </p:sp>
      <p:pic>
        <p:nvPicPr>
          <p:cNvPr id="5" name="Picture 4">
            <a:extLst>
              <a:ext uri="{FF2B5EF4-FFF2-40B4-BE49-F238E27FC236}">
                <a16:creationId xmlns:a16="http://schemas.microsoft.com/office/drawing/2014/main" id="{14753C38-425D-1054-2B35-E92E41AE36A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3"/>
            <a:ext cx="1448435" cy="371475"/>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574A434C-FA9F-3EE7-EC5D-4C09916C2CCE}"/>
              </a:ext>
            </a:extLst>
          </p:cNvPr>
          <p:cNvPicPr>
            <a:picLocks noChangeAspect="1"/>
          </p:cNvPicPr>
          <p:nvPr/>
        </p:nvPicPr>
        <p:blipFill>
          <a:blip r:embed="rId3"/>
          <a:stretch>
            <a:fillRect/>
          </a:stretch>
        </p:blipFill>
        <p:spPr>
          <a:xfrm>
            <a:off x="6344150" y="1750271"/>
            <a:ext cx="2505462" cy="1101302"/>
          </a:xfrm>
          <a:prstGeom prst="rect">
            <a:avLst/>
          </a:prstGeom>
        </p:spPr>
      </p:pic>
    </p:spTree>
    <p:extLst>
      <p:ext uri="{BB962C8B-B14F-4D97-AF65-F5344CB8AC3E}">
        <p14:creationId xmlns:p14="http://schemas.microsoft.com/office/powerpoint/2010/main" val="39994773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IN" sz="1600" dirty="0">
                <a:solidFill>
                  <a:schemeClr val="tx1"/>
                </a:solidFill>
                <a:latin typeface="Times New Roman" panose="02020603050405020304" pitchFamily="18" charset="0"/>
                <a:cs typeface="Times New Roman" panose="02020603050405020304" pitchFamily="18" charset="0"/>
              </a:rPr>
              <a:t>What do you mean by SQL Injection?</a:t>
            </a:r>
          </a:p>
        </p:txBody>
      </p:sp>
      <p:sp>
        <p:nvSpPr>
          <p:cNvPr id="3" name="Text Placeholder 2">
            <a:extLst>
              <a:ext uri="{FF2B5EF4-FFF2-40B4-BE49-F238E27FC236}">
                <a16:creationId xmlns:a16="http://schemas.microsoft.com/office/drawing/2014/main" id="{D18B0F04-F5B9-CB10-E25E-E405B5D3598C}"/>
              </a:ext>
            </a:extLst>
          </p:cNvPr>
          <p:cNvSpPr>
            <a:spLocks noGrp="1"/>
          </p:cNvSpPr>
          <p:nvPr>
            <p:ph type="body" idx="1"/>
          </p:nvPr>
        </p:nvSpPr>
        <p:spPr>
          <a:xfrm>
            <a:off x="4111414" y="1572951"/>
            <a:ext cx="4131290" cy="2635827"/>
          </a:xfrm>
        </p:spPr>
        <p:txBody>
          <a:bodyPr/>
          <a:lstStyle/>
          <a:p>
            <a:pPr marL="76200" indent="0" algn="just">
              <a:buClr>
                <a:schemeClr val="tx1"/>
              </a:buClr>
              <a:buSzPct val="129000"/>
              <a:buNone/>
            </a:pPr>
            <a:r>
              <a:rPr lang="en-US" sz="1400" dirty="0">
                <a:solidFill>
                  <a:srgbClr val="000000"/>
                </a:solidFill>
                <a:latin typeface="Calibri" panose="020F0502020204030204" pitchFamily="34" charset="0"/>
                <a:cs typeface="Calibri" panose="020F0502020204030204" pitchFamily="34" charset="0"/>
              </a:rPr>
              <a:t>SQL injection is a type of cyber attack where an attacker inserts malicious SQL (Structured Query Language) code into the input fields to manipulate a database. This can allow unauthorized access, retrieval, modification or deletion of data.</a:t>
            </a:r>
          </a:p>
          <a:p>
            <a:pPr marL="76200" indent="0" algn="just">
              <a:buClr>
                <a:schemeClr val="tx1"/>
              </a:buClr>
              <a:buSzPct val="129000"/>
              <a:buNone/>
            </a:pPr>
            <a:endParaRPr lang="en-US" sz="1400" dirty="0">
              <a:solidFill>
                <a:srgbClr val="000000"/>
              </a:solidFill>
              <a:latin typeface="Calibri" panose="020F0502020204030204" pitchFamily="34" charset="0"/>
              <a:cs typeface="Calibri" panose="020F0502020204030204" pitchFamily="34" charset="0"/>
            </a:endParaRPr>
          </a:p>
          <a:p>
            <a:pPr marL="76200" indent="0" algn="just">
              <a:buClr>
                <a:schemeClr val="tx1"/>
              </a:buClr>
              <a:buSzPct val="129000"/>
              <a:buNone/>
            </a:pPr>
            <a:r>
              <a:rPr lang="en-US" sz="1400" dirty="0">
                <a:solidFill>
                  <a:srgbClr val="000000"/>
                </a:solidFill>
                <a:latin typeface="Calibri" panose="020F0502020204030204" pitchFamily="34" charset="0"/>
                <a:cs typeface="Calibri" panose="020F0502020204030204" pitchFamily="34" charset="0"/>
              </a:rPr>
              <a:t>To prevent SQL injection, its crucial to use parameterized queries or prepared statements and validate user inputs.</a:t>
            </a:r>
            <a:endParaRPr lang="en-IN" sz="1400" dirty="0">
              <a:solidFill>
                <a:srgbClr val="000000"/>
              </a:solidFill>
              <a:latin typeface="Calibri" panose="020F0502020204030204" pitchFamily="34" charset="0"/>
              <a:cs typeface="Calibri" panose="020F0502020204030204" pitchFamily="34" charset="0"/>
            </a:endParaRPr>
          </a:p>
          <a:p>
            <a:pPr>
              <a:buClr>
                <a:schemeClr val="tx1"/>
              </a:buClr>
              <a:buSzPct val="129000"/>
              <a:buFont typeface="Arial" panose="020B0604020202020204" pitchFamily="34" charset="0"/>
              <a:buChar char="•"/>
            </a:pPr>
            <a:endParaRPr lang="en-IN" sz="1100" b="0" i="0" dirty="0">
              <a:solidFill>
                <a:srgbClr val="000000"/>
              </a:solidFill>
              <a:effectLst/>
              <a:latin typeface="Ubuntu" panose="020B0504030602030204" pitchFamily="34" charset="0"/>
            </a:endParaRPr>
          </a:p>
          <a:p>
            <a:pPr>
              <a:buClr>
                <a:schemeClr val="tx1"/>
              </a:buClr>
              <a:buSzPct val="129000"/>
              <a:buFont typeface="Arial" panose="020B0604020202020204" pitchFamily="34" charset="0"/>
              <a:buChar char="•"/>
            </a:pPr>
            <a:endParaRPr lang="en-IN" sz="1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4100"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736617" y="1153814"/>
            <a:ext cx="1801713" cy="3554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19264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FC1D6-9151-4B19-19E1-7F05D478265A}"/>
              </a:ext>
            </a:extLst>
          </p:cNvPr>
          <p:cNvSpPr>
            <a:spLocks noGrp="1"/>
          </p:cNvSpPr>
          <p:nvPr>
            <p:ph type="title"/>
          </p:nvPr>
        </p:nvSpPr>
        <p:spPr>
          <a:xfrm>
            <a:off x="786150" y="308120"/>
            <a:ext cx="6476344" cy="633373"/>
          </a:xfrm>
        </p:spPr>
        <p:txBody>
          <a:bodyPr/>
          <a:lstStyle/>
          <a:p>
            <a:r>
              <a:rPr lang="en-US" dirty="0"/>
              <a:t>How attackers exploit web applications using SQL Injection.</a:t>
            </a:r>
            <a:endParaRPr lang="en-IN" dirty="0"/>
          </a:p>
        </p:txBody>
      </p:sp>
      <p:sp>
        <p:nvSpPr>
          <p:cNvPr id="3" name="Text Placeholder 2">
            <a:extLst>
              <a:ext uri="{FF2B5EF4-FFF2-40B4-BE49-F238E27FC236}">
                <a16:creationId xmlns:a16="http://schemas.microsoft.com/office/drawing/2014/main" id="{2BE6EB2B-2470-F97E-8E26-149FCD553F56}"/>
              </a:ext>
            </a:extLst>
          </p:cNvPr>
          <p:cNvSpPr>
            <a:spLocks noGrp="1"/>
          </p:cNvSpPr>
          <p:nvPr>
            <p:ph type="body" idx="1"/>
          </p:nvPr>
        </p:nvSpPr>
        <p:spPr>
          <a:xfrm>
            <a:off x="786149" y="941493"/>
            <a:ext cx="7924779" cy="4201958"/>
          </a:xfrm>
        </p:spPr>
        <p:txBody>
          <a:bodyPr/>
          <a:lstStyle/>
          <a:p>
            <a:pPr marL="76200" indent="0">
              <a:buNone/>
            </a:pPr>
            <a:r>
              <a:rPr lang="en-US" sz="1200" b="0" i="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SQL injection attacks exploit vulnerabilities in web applications that improperly handle user-supplied input. Attackers inject malicious SQL code into the input fields or other user-controllable areas.</a:t>
            </a:r>
          </a:p>
          <a:p>
            <a:pPr marL="76200" indent="0">
              <a:buNone/>
            </a:pPr>
            <a:endParaRPr lang="en-US" sz="1200" dirty="0">
              <a:solidFill>
                <a:schemeClr val="tx1"/>
              </a:solidFill>
              <a:latin typeface="Calibri" panose="020F0502020204030204" pitchFamily="34" charset="0"/>
              <a:cs typeface="Calibri" panose="020F0502020204030204" pitchFamily="34" charset="0"/>
            </a:endParaRPr>
          </a:p>
          <a:p>
            <a:pPr marL="76200" indent="0">
              <a:buNone/>
            </a:pPr>
            <a:r>
              <a:rPr lang="en-US" sz="1200" dirty="0">
                <a:solidFill>
                  <a:schemeClr val="tx1"/>
                </a:solidFill>
                <a:latin typeface="Calibri" panose="020F0502020204030204" pitchFamily="34" charset="0"/>
                <a:cs typeface="Calibri" panose="020F0502020204030204" pitchFamily="34" charset="0"/>
              </a:rPr>
              <a:t>Suppose a web application constructs a SQL query like this to authenticate a user:</a:t>
            </a:r>
          </a:p>
          <a:p>
            <a:pPr marL="76200" indent="0">
              <a:buNone/>
            </a:pPr>
            <a:endParaRPr lang="en-US" sz="1100" dirty="0">
              <a:latin typeface="Calibri" panose="020F0502020204030204" pitchFamily="34" charset="0"/>
              <a:cs typeface="Calibri" panose="020F0502020204030204" pitchFamily="34" charset="0"/>
            </a:endParaRPr>
          </a:p>
          <a:p>
            <a:pPr marL="76200" indent="0" algn="l">
              <a:buNone/>
            </a:pPr>
            <a:endParaRPr lang="en-US" sz="1100" dirty="0">
              <a:latin typeface="Calibri" panose="020F0502020204030204" pitchFamily="34" charset="0"/>
              <a:cs typeface="Calibri" panose="020F0502020204030204" pitchFamily="34" charset="0"/>
            </a:endParaRPr>
          </a:p>
          <a:p>
            <a:pPr marL="76200" indent="0" algn="l">
              <a:buNone/>
            </a:pPr>
            <a:endParaRPr lang="en-US" sz="1100" dirty="0">
              <a:latin typeface="Calibri" panose="020F0502020204030204" pitchFamily="34" charset="0"/>
              <a:cs typeface="Calibri" panose="020F0502020204030204" pitchFamily="34" charset="0"/>
            </a:endParaRPr>
          </a:p>
          <a:p>
            <a:pPr marL="76200" indent="0" algn="l">
              <a:buNone/>
            </a:pPr>
            <a:r>
              <a:rPr lang="en-US" sz="1200" dirty="0">
                <a:solidFill>
                  <a:schemeClr val="tx1"/>
                </a:solidFill>
                <a:latin typeface="Calibri" panose="020F0502020204030204" pitchFamily="34" charset="0"/>
                <a:cs typeface="Calibri" panose="020F0502020204030204" pitchFamily="34" charset="0"/>
              </a:rPr>
              <a:t>If attacker inputs the following into the username field:</a:t>
            </a:r>
          </a:p>
          <a:p>
            <a:pPr marL="76200" indent="0" algn="l">
              <a:buNone/>
            </a:pPr>
            <a:endParaRPr lang="en-US" sz="1100" dirty="0">
              <a:latin typeface="Calibri" panose="020F0502020204030204" pitchFamily="34" charset="0"/>
              <a:cs typeface="Calibri" panose="020F0502020204030204" pitchFamily="34" charset="0"/>
            </a:endParaRPr>
          </a:p>
          <a:p>
            <a:pPr marL="76200" indent="0">
              <a:buNone/>
            </a:pPr>
            <a:endParaRPr lang="en-US" sz="1200" dirty="0">
              <a:latin typeface="Calibri" panose="020F0502020204030204" pitchFamily="34" charset="0"/>
              <a:cs typeface="Calibri" panose="020F0502020204030204" pitchFamily="34" charset="0"/>
            </a:endParaRPr>
          </a:p>
          <a:p>
            <a:pPr marL="76200" indent="0">
              <a:buNone/>
            </a:pPr>
            <a:r>
              <a:rPr lang="en-US" sz="1200" dirty="0">
                <a:solidFill>
                  <a:schemeClr val="tx1"/>
                </a:solidFill>
                <a:latin typeface="Calibri" panose="020F0502020204030204" pitchFamily="34" charset="0"/>
                <a:cs typeface="Calibri" panose="020F0502020204030204" pitchFamily="34" charset="0"/>
              </a:rPr>
              <a:t>The resulting query becomes:</a:t>
            </a:r>
          </a:p>
          <a:p>
            <a:pPr marL="76200" indent="0">
              <a:buNone/>
            </a:pPr>
            <a:endParaRPr lang="en-US" sz="1200" dirty="0">
              <a:latin typeface="Calibri" panose="020F0502020204030204" pitchFamily="34" charset="0"/>
              <a:cs typeface="Calibri" panose="020F0502020204030204" pitchFamily="34" charset="0"/>
            </a:endParaRPr>
          </a:p>
          <a:p>
            <a:pPr marL="76200" indent="0">
              <a:buNone/>
            </a:pPr>
            <a:endParaRPr lang="en-US" sz="1200" b="1" dirty="0">
              <a:latin typeface="Calibri" panose="020F0502020204030204" pitchFamily="34" charset="0"/>
              <a:cs typeface="Calibri" panose="020F0502020204030204" pitchFamily="34" charset="0"/>
            </a:endParaRPr>
          </a:p>
          <a:p>
            <a:pPr marL="76200" indent="0">
              <a:buNone/>
            </a:pPr>
            <a:endPar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76200" indent="0">
              <a:buNone/>
            </a:pPr>
            <a:r>
              <a:rPr lang="en-US" sz="1200" dirty="0">
                <a:solidFill>
                  <a:schemeClr val="tx1"/>
                </a:solidFill>
                <a:latin typeface="Calibri" panose="020F0502020204030204" pitchFamily="34" charset="0"/>
                <a:cs typeface="Calibri" panose="020F0502020204030204" pitchFamily="34" charset="0"/>
              </a:rPr>
              <a:t>The double hyphen (--) signifies a comment in SQL, making the rest of the query effectively ignored. The condition ‘1’ = ‘1’ always evaluates to true, allowing the attacker to bypass authentication.</a:t>
            </a:r>
          </a:p>
        </p:txBody>
      </p:sp>
      <p:sp>
        <p:nvSpPr>
          <p:cNvPr id="4" name="Slide Number Placeholder 3">
            <a:extLst>
              <a:ext uri="{FF2B5EF4-FFF2-40B4-BE49-F238E27FC236}">
                <a16:creationId xmlns:a16="http://schemas.microsoft.com/office/drawing/2014/main" id="{C24FCAA7-1437-2ABE-DE64-6E0E0D6EA3A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44</a:t>
            </a:fld>
            <a:endParaRPr lang="en"/>
          </a:p>
        </p:txBody>
      </p:sp>
      <p:pic>
        <p:nvPicPr>
          <p:cNvPr id="5" name="Picture 4">
            <a:extLst>
              <a:ext uri="{FF2B5EF4-FFF2-40B4-BE49-F238E27FC236}">
                <a16:creationId xmlns:a16="http://schemas.microsoft.com/office/drawing/2014/main" id="{14753C38-425D-1054-2B35-E92E41AE36A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3"/>
            <a:ext cx="1448435" cy="371475"/>
          </a:xfrm>
          <a:prstGeom prst="rect">
            <a:avLst/>
          </a:prstGeom>
          <a:ln>
            <a:noFill/>
          </a:ln>
          <a:extLst>
            <a:ext uri="{53640926-AAD7-44D8-BBD7-CCE9431645EC}">
              <a14:shadowObscured xmlns:a14="http://schemas.microsoft.com/office/drawing/2010/main"/>
            </a:ext>
          </a:extLst>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6316" t="16328" r="4655" b="14493"/>
          <a:stretch/>
        </p:blipFill>
        <p:spPr>
          <a:xfrm>
            <a:off x="982948" y="2057400"/>
            <a:ext cx="3756362" cy="699714"/>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3805" t="25066" r="56086" b="30740"/>
          <a:stretch/>
        </p:blipFill>
        <p:spPr>
          <a:xfrm>
            <a:off x="982948" y="3083639"/>
            <a:ext cx="1964731" cy="394013"/>
          </a:xfrm>
          <a:prstGeom prst="rect">
            <a:avLst/>
          </a:prstGeom>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12595" t="70456" r="5808" b="10410"/>
          <a:stretch/>
        </p:blipFill>
        <p:spPr>
          <a:xfrm>
            <a:off x="982948" y="3804177"/>
            <a:ext cx="4404423" cy="618736"/>
          </a:xfrm>
          <a:prstGeom prst="rect">
            <a:avLst/>
          </a:prstGeom>
        </p:spPr>
      </p:pic>
    </p:spTree>
    <p:extLst>
      <p:ext uri="{BB962C8B-B14F-4D97-AF65-F5344CB8AC3E}">
        <p14:creationId xmlns:p14="http://schemas.microsoft.com/office/powerpoint/2010/main" val="2149686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IN" sz="1600" dirty="0">
                <a:solidFill>
                  <a:schemeClr val="tx1"/>
                </a:solidFill>
                <a:latin typeface="Times New Roman" panose="02020603050405020304" pitchFamily="18" charset="0"/>
                <a:cs typeface="Times New Roman" panose="02020603050405020304" pitchFamily="18" charset="0"/>
              </a:rPr>
              <a:t>What is Man-in-the-Middle Attack?</a:t>
            </a:r>
          </a:p>
        </p:txBody>
      </p:sp>
      <p:sp>
        <p:nvSpPr>
          <p:cNvPr id="3" name="Text Placeholder 2">
            <a:extLst>
              <a:ext uri="{FF2B5EF4-FFF2-40B4-BE49-F238E27FC236}">
                <a16:creationId xmlns:a16="http://schemas.microsoft.com/office/drawing/2014/main" id="{D18B0F04-F5B9-CB10-E25E-E405B5D3598C}"/>
              </a:ext>
            </a:extLst>
          </p:cNvPr>
          <p:cNvSpPr>
            <a:spLocks noGrp="1"/>
          </p:cNvSpPr>
          <p:nvPr>
            <p:ph type="body" idx="1"/>
          </p:nvPr>
        </p:nvSpPr>
        <p:spPr>
          <a:xfrm>
            <a:off x="4403034" y="1224043"/>
            <a:ext cx="4307895" cy="3506984"/>
          </a:xfrm>
        </p:spPr>
        <p:txBody>
          <a:bodyPr/>
          <a:lstStyle/>
          <a:p>
            <a:pPr>
              <a:buClr>
                <a:schemeClr val="tx1"/>
              </a:buClr>
              <a:buSzPct val="100000"/>
              <a:buFont typeface="Arial" panose="020B0604020202020204" pitchFamily="34" charset="0"/>
              <a:buChar char="•"/>
            </a:pPr>
            <a:r>
              <a:rPr lang="en-US" sz="1400" dirty="0">
                <a:latin typeface="Calibri" panose="020F0502020204030204" pitchFamily="34" charset="0"/>
                <a:cs typeface="Calibri" panose="020F0502020204030204" pitchFamily="34" charset="0"/>
              </a:rPr>
              <a:t>A Man-in-the-Middle attack is a security breach where an attacker intercepts and possibly alters the communication between two parties without their knowledge. </a:t>
            </a:r>
          </a:p>
          <a:p>
            <a:pPr>
              <a:buClr>
                <a:schemeClr val="tx1"/>
              </a:buClr>
              <a:buSzPct val="100000"/>
              <a:buFont typeface="Arial" panose="020B0604020202020204" pitchFamily="34" charset="0"/>
              <a:buChar char="•"/>
            </a:pPr>
            <a:r>
              <a:rPr lang="en-US" sz="1400" dirty="0">
                <a:latin typeface="Calibri" panose="020F0502020204030204" pitchFamily="34" charset="0"/>
                <a:cs typeface="Calibri" panose="020F0502020204030204" pitchFamily="34" charset="0"/>
              </a:rPr>
              <a:t>The attacker positions themselves between the communicating entities allowing them to eavesdrop on or  manipulate the data being exchanged.</a:t>
            </a:r>
          </a:p>
          <a:p>
            <a:pPr>
              <a:buClr>
                <a:schemeClr val="tx1"/>
              </a:buClr>
              <a:buSzPct val="100000"/>
              <a:buFont typeface="Arial" panose="020B0604020202020204" pitchFamily="34" charset="0"/>
              <a:buChar char="•"/>
            </a:pPr>
            <a:r>
              <a:rPr lang="en-US" sz="1400" dirty="0">
                <a:latin typeface="Calibri" panose="020F0502020204030204" pitchFamily="34" charset="0"/>
                <a:cs typeface="Calibri" panose="020F0502020204030204" pitchFamily="34" charset="0"/>
              </a:rPr>
              <a:t>Types of MITM attacks include Packet Sniffing, Session Hijacking, SSL Stripping, etc.</a:t>
            </a:r>
          </a:p>
          <a:p>
            <a:pPr>
              <a:buClr>
                <a:schemeClr val="tx1"/>
              </a:buClr>
              <a:buSzPct val="100000"/>
              <a:buFont typeface="Arial" panose="020B0604020202020204" pitchFamily="34" charset="0"/>
              <a:buChar char="•"/>
            </a:pPr>
            <a:r>
              <a:rPr lang="en-US" sz="1400" dirty="0">
                <a:latin typeface="Calibri" panose="020F0502020204030204" pitchFamily="34" charset="0"/>
                <a:cs typeface="Calibri" panose="020F0502020204030204" pitchFamily="34" charset="0"/>
              </a:rPr>
              <a:t>To mitigate MITM attacks, its essential to use encrypted communication protocol (HTTPS), implementing secure Wi-Fi connections, using public key infrastructure (PKI) for authentication.</a:t>
            </a:r>
            <a:endParaRPr lang="en-IN" sz="1400" dirty="0">
              <a:latin typeface="Calibri" panose="020F0502020204030204" pitchFamily="34" charset="0"/>
              <a:cs typeface="Calibri" panose="020F0502020204030204" pitchFamily="34" charset="0"/>
            </a:endParaRPr>
          </a:p>
          <a:p>
            <a:pPr>
              <a:buClr>
                <a:schemeClr val="tx1"/>
              </a:buClr>
              <a:buSzPct val="129000"/>
              <a:buFont typeface="Arial" panose="020B0604020202020204" pitchFamily="34" charset="0"/>
              <a:buChar char="•"/>
            </a:pPr>
            <a:endParaRPr lang="en-IN" sz="1100" b="0" i="0" dirty="0">
              <a:solidFill>
                <a:srgbClr val="000000"/>
              </a:solidFill>
              <a:effectLst/>
              <a:latin typeface="Ubuntu" panose="020B0504030602030204" pitchFamily="34" charset="0"/>
            </a:endParaRPr>
          </a:p>
          <a:p>
            <a:pPr>
              <a:buClr>
                <a:schemeClr val="tx1"/>
              </a:buClr>
              <a:buSzPct val="129000"/>
              <a:buFont typeface="Arial" panose="020B0604020202020204" pitchFamily="34" charset="0"/>
              <a:buChar char="•"/>
            </a:pPr>
            <a:endParaRPr lang="en-IN" sz="1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4100"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78954" y="1502338"/>
            <a:ext cx="3432460" cy="22745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92750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78236" y="1359671"/>
            <a:ext cx="4634936" cy="980757"/>
          </a:xfrm>
        </p:spPr>
        <p:txBody>
          <a:bodyPr/>
          <a:lstStyle/>
          <a:p>
            <a:pPr marL="38100" indent="0">
              <a:buNone/>
            </a:pPr>
            <a:endParaRPr lang="en-US" dirty="0"/>
          </a:p>
          <a:p>
            <a:pPr marL="38100" indent="0">
              <a:buNone/>
            </a:pPr>
            <a:r>
              <a:rPr lang="en-US" sz="3200" dirty="0"/>
              <a:t>Cyber Stalking</a:t>
            </a:r>
            <a:endParaRPr lang="en-US" sz="4800" dirty="0"/>
          </a:p>
          <a:p>
            <a:endParaRPr lang="en-US" sz="2400" dirty="0"/>
          </a:p>
        </p:txBody>
      </p:sp>
      <p:sp>
        <p:nvSpPr>
          <p:cNvPr id="4" name="Slide Number Placeholder 3"/>
          <p:cNvSpPr>
            <a:spLocks noGrp="1"/>
          </p:cNvSpPr>
          <p:nvPr>
            <p:ph type="sldNum" sz="quarter" idx="7"/>
          </p:nvPr>
        </p:nvSpPr>
        <p:spPr/>
        <p:txBody>
          <a:bodyPr/>
          <a:lstStyle/>
          <a:p>
            <a:fld id="{B6F15528-21DE-4FAA-801E-634DDDAF4B2B}" type="slidenum">
              <a:rPr lang="en-US" smtClean="0"/>
              <a:t>46</a:t>
            </a:fld>
            <a:endParaRPr lang="en-US"/>
          </a:p>
        </p:txBody>
      </p:sp>
    </p:spTree>
    <p:extLst>
      <p:ext uri="{BB962C8B-B14F-4D97-AF65-F5344CB8AC3E}">
        <p14:creationId xmlns:p14="http://schemas.microsoft.com/office/powerpoint/2010/main" val="216294998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IN" sz="1600" dirty="0">
                <a:solidFill>
                  <a:schemeClr val="tx1"/>
                </a:solidFill>
                <a:latin typeface="Times New Roman" panose="02020603050405020304" pitchFamily="18" charset="0"/>
                <a:cs typeface="Times New Roman" panose="02020603050405020304" pitchFamily="18" charset="0"/>
              </a:rPr>
              <a:t>What is Distributed Denial of Service Attack?</a:t>
            </a:r>
          </a:p>
        </p:txBody>
      </p:sp>
      <p:sp>
        <p:nvSpPr>
          <p:cNvPr id="3" name="Text Placeholder 2">
            <a:extLst>
              <a:ext uri="{FF2B5EF4-FFF2-40B4-BE49-F238E27FC236}">
                <a16:creationId xmlns:a16="http://schemas.microsoft.com/office/drawing/2014/main" id="{D18B0F04-F5B9-CB10-E25E-E405B5D3598C}"/>
              </a:ext>
            </a:extLst>
          </p:cNvPr>
          <p:cNvSpPr>
            <a:spLocks noGrp="1"/>
          </p:cNvSpPr>
          <p:nvPr>
            <p:ph type="body" idx="1"/>
          </p:nvPr>
        </p:nvSpPr>
        <p:spPr>
          <a:xfrm>
            <a:off x="4403034" y="1224043"/>
            <a:ext cx="4307895" cy="3506984"/>
          </a:xfrm>
        </p:spPr>
        <p:txBody>
          <a:bodyPr/>
          <a:lstStyle/>
          <a:p>
            <a:pPr>
              <a:buClr>
                <a:schemeClr val="tx1"/>
              </a:buClr>
              <a:buSzPct val="100000"/>
              <a:buFont typeface="Arial" panose="020B0604020202020204" pitchFamily="34" charset="0"/>
              <a:buChar char="•"/>
            </a:pPr>
            <a:r>
              <a:rPr lang="en-US" sz="1400" dirty="0">
                <a:latin typeface="Calibri" panose="020F0502020204030204" pitchFamily="34" charset="0"/>
                <a:cs typeface="Calibri" panose="020F0502020204030204" pitchFamily="34" charset="0"/>
              </a:rPr>
              <a:t>A Distributed Denial of Service attack is a malicious attempt to disrupt the regular functioning of a network, service or a website by overwhelming it with a flood of internet traffic.</a:t>
            </a:r>
          </a:p>
          <a:p>
            <a:pPr>
              <a:buClr>
                <a:schemeClr val="tx1"/>
              </a:buClr>
              <a:buSzPct val="100000"/>
              <a:buFont typeface="Arial" panose="020B0604020202020204" pitchFamily="34" charset="0"/>
              <a:buChar char="•"/>
            </a:pPr>
            <a:r>
              <a:rPr lang="en-US" sz="1400" dirty="0">
                <a:latin typeface="Calibri" panose="020F0502020204030204" pitchFamily="34" charset="0"/>
                <a:cs typeface="Calibri" panose="020F0502020204030204" pitchFamily="34" charset="0"/>
              </a:rPr>
              <a:t>Unlike traditional DOS attack where a single source is used to flood the target, a DDOS attack involves multiple compromised computers forming a botnet.</a:t>
            </a:r>
          </a:p>
          <a:p>
            <a:pPr>
              <a:buClr>
                <a:schemeClr val="tx1"/>
              </a:buClr>
              <a:buSzPct val="100000"/>
              <a:buFont typeface="Arial" panose="020B0604020202020204" pitchFamily="34" charset="0"/>
              <a:buChar char="•"/>
            </a:pPr>
            <a:r>
              <a:rPr lang="en-US" sz="1400" dirty="0">
                <a:latin typeface="Calibri" panose="020F0502020204030204" pitchFamily="34" charset="0"/>
                <a:cs typeface="Calibri" panose="020F0502020204030204" pitchFamily="34" charset="0"/>
              </a:rPr>
              <a:t>Botnet: Attackers often control a network of compromised computers to launch the attack.</a:t>
            </a:r>
          </a:p>
          <a:p>
            <a:pPr>
              <a:buClr>
                <a:schemeClr val="tx1"/>
              </a:buClr>
              <a:buSzPct val="100000"/>
              <a:buFont typeface="Arial" panose="020B0604020202020204" pitchFamily="34" charset="0"/>
              <a:buChar char="•"/>
            </a:pPr>
            <a:r>
              <a:rPr lang="en-US" sz="1400" dirty="0">
                <a:latin typeface="Calibri" panose="020F0502020204030204" pitchFamily="34" charset="0"/>
                <a:cs typeface="Calibri" panose="020F0502020204030204" pitchFamily="34" charset="0"/>
              </a:rPr>
              <a:t>Mitigation: deploying DDOS protection services, firewalls, load balancers and content delivery networks (CDNs) to defend against these attacks.</a:t>
            </a:r>
            <a:endParaRPr lang="en-IN" sz="14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4100"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l="22206" r="19592"/>
          <a:stretch/>
        </p:blipFill>
        <p:spPr bwMode="auto">
          <a:xfrm>
            <a:off x="786150" y="1459096"/>
            <a:ext cx="3616884" cy="2804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6498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IN" sz="1600" dirty="0">
                <a:solidFill>
                  <a:schemeClr val="tx1"/>
                </a:solidFill>
                <a:latin typeface="Times New Roman" panose="02020603050405020304" pitchFamily="18" charset="0"/>
                <a:cs typeface="Times New Roman" panose="02020603050405020304" pitchFamily="18" charset="0"/>
              </a:rPr>
              <a:t>What is Cyberstalking?</a:t>
            </a:r>
          </a:p>
        </p:txBody>
      </p:sp>
      <p:sp>
        <p:nvSpPr>
          <p:cNvPr id="3" name="Text Placeholder 2">
            <a:extLst>
              <a:ext uri="{FF2B5EF4-FFF2-40B4-BE49-F238E27FC236}">
                <a16:creationId xmlns:a16="http://schemas.microsoft.com/office/drawing/2014/main" id="{D18B0F04-F5B9-CB10-E25E-E405B5D3598C}"/>
              </a:ext>
            </a:extLst>
          </p:cNvPr>
          <p:cNvSpPr>
            <a:spLocks noGrp="1"/>
          </p:cNvSpPr>
          <p:nvPr>
            <p:ph type="body" idx="1"/>
          </p:nvPr>
        </p:nvSpPr>
        <p:spPr>
          <a:xfrm>
            <a:off x="4403034" y="1893068"/>
            <a:ext cx="4307895" cy="1936846"/>
          </a:xfrm>
        </p:spPr>
        <p:txBody>
          <a:bodyPr/>
          <a:lstStyle/>
          <a:p>
            <a:pPr>
              <a:buClr>
                <a:schemeClr val="tx1"/>
              </a:buClr>
              <a:buSzPct val="100000"/>
              <a:buFont typeface="Arial" panose="020B0604020202020204" pitchFamily="34" charset="0"/>
              <a:buChar char="•"/>
            </a:pPr>
            <a:r>
              <a:rPr lang="en-GB" sz="1400" dirty="0">
                <a:latin typeface="Calibri" panose="020F0502020204030204" pitchFamily="34" charset="0"/>
                <a:cs typeface="Calibri" panose="020F0502020204030204" pitchFamily="34" charset="0"/>
              </a:rPr>
              <a:t>Cyberstalking is a crime committed when someone uses the internet and other technologies to harass or stalk another person online.</a:t>
            </a:r>
            <a:r>
              <a:rPr lang="en-US" sz="1400" dirty="0">
                <a:latin typeface="Calibri" panose="020F0502020204030204" pitchFamily="34" charset="0"/>
                <a:cs typeface="Calibri" panose="020F0502020204030204" pitchFamily="34" charset="0"/>
              </a:rPr>
              <a:t> </a:t>
            </a:r>
          </a:p>
          <a:p>
            <a:pPr>
              <a:buClr>
                <a:schemeClr val="tx1"/>
              </a:buClr>
              <a:buSzPct val="100000"/>
              <a:buFont typeface="Arial" panose="020B0604020202020204" pitchFamily="34" charset="0"/>
              <a:buChar char="•"/>
            </a:pPr>
            <a:r>
              <a:rPr lang="en-GB" sz="1400" dirty="0">
                <a:latin typeface="Calibri" panose="020F0502020204030204" pitchFamily="34" charset="0"/>
                <a:cs typeface="Calibri" panose="020F0502020204030204" pitchFamily="34" charset="0"/>
              </a:rPr>
              <a:t>Even though cyberstalking is a broad term for online harassment, it can include defamation, false accusations, teasing, and even extreme threats</a:t>
            </a:r>
            <a:r>
              <a:rPr lang="en-US" sz="1400" dirty="0">
                <a:latin typeface="Calibri" panose="020F0502020204030204" pitchFamily="34" charset="0"/>
                <a:cs typeface="Calibri" panose="020F0502020204030204" pitchFamily="34" charset="0"/>
              </a:rPr>
              <a:t>.</a:t>
            </a:r>
            <a:endParaRPr lang="en-IN" sz="1400"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4100" name="Picture 4"/>
          <p:cNvPicPr>
            <a:picLocks noChangeAspect="1" noChangeArrowheads="1"/>
          </p:cNvPicPr>
          <p:nvPr/>
        </p:nvPicPr>
        <p:blipFill>
          <a:blip r:embed="rId3"/>
          <a:srcRect l="13732" r="13732"/>
          <a:stretch/>
        </p:blipFill>
        <p:spPr bwMode="auto">
          <a:xfrm>
            <a:off x="786150" y="1459096"/>
            <a:ext cx="3616884" cy="2804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40649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IN" sz="1600" dirty="0">
                <a:solidFill>
                  <a:schemeClr val="tx1"/>
                </a:solidFill>
                <a:latin typeface="Times New Roman" panose="02020603050405020304" pitchFamily="18" charset="0"/>
                <a:cs typeface="Times New Roman" panose="02020603050405020304" pitchFamily="18" charset="0"/>
              </a:rPr>
              <a:t>What is Cyberbullying?</a:t>
            </a:r>
          </a:p>
        </p:txBody>
      </p:sp>
      <p:sp>
        <p:nvSpPr>
          <p:cNvPr id="3" name="Text Placeholder 2">
            <a:extLst>
              <a:ext uri="{FF2B5EF4-FFF2-40B4-BE49-F238E27FC236}">
                <a16:creationId xmlns:a16="http://schemas.microsoft.com/office/drawing/2014/main" id="{D18B0F04-F5B9-CB10-E25E-E405B5D3598C}"/>
              </a:ext>
            </a:extLst>
          </p:cNvPr>
          <p:cNvSpPr>
            <a:spLocks noGrp="1"/>
          </p:cNvSpPr>
          <p:nvPr>
            <p:ph type="body" idx="1"/>
          </p:nvPr>
        </p:nvSpPr>
        <p:spPr>
          <a:xfrm>
            <a:off x="4403034" y="2327041"/>
            <a:ext cx="4307895" cy="1936846"/>
          </a:xfrm>
        </p:spPr>
        <p:txBody>
          <a:bodyPr/>
          <a:lstStyle/>
          <a:p>
            <a:pPr>
              <a:buClr>
                <a:schemeClr val="tx1"/>
              </a:buClr>
              <a:buSzPct val="100000"/>
              <a:buFont typeface="Arial" panose="020B0604020202020204" pitchFamily="34" charset="0"/>
              <a:buChar char="•"/>
            </a:pPr>
            <a:r>
              <a:rPr lang="en-GB" sz="1400" dirty="0">
                <a:latin typeface="Calibri" panose="020F0502020204030204" pitchFamily="34" charset="0"/>
                <a:cs typeface="Calibri" panose="020F0502020204030204" pitchFamily="34" charset="0"/>
              </a:rPr>
              <a:t>Cyberbullying is the use of technology to harass, threaten, embarrass, or target another person. Online threats and mean, aggressive, or rude texts, tweets, posts, or messages all count.</a:t>
            </a: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4100" name="Picture 4"/>
          <p:cNvPicPr>
            <a:picLocks noChangeAspect="1" noChangeArrowheads="1"/>
          </p:cNvPicPr>
          <p:nvPr/>
        </p:nvPicPr>
        <p:blipFill>
          <a:blip r:embed="rId3"/>
          <a:srcRect l="11087" r="11087"/>
          <a:stretch/>
        </p:blipFill>
        <p:spPr bwMode="auto">
          <a:xfrm>
            <a:off x="786150" y="1459096"/>
            <a:ext cx="3616884" cy="2804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1449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a:extLst>
              <a:ext uri="{FF2B5EF4-FFF2-40B4-BE49-F238E27FC236}">
                <a16:creationId xmlns:a16="http://schemas.microsoft.com/office/drawing/2014/main" id="{5E5EC077-4512-596C-5EBA-DA6217C0F0C9}"/>
              </a:ext>
            </a:extLst>
          </p:cNvPr>
          <p:cNvSpPr txBox="1">
            <a:spLocks/>
          </p:cNvSpPr>
          <p:nvPr/>
        </p:nvSpPr>
        <p:spPr>
          <a:xfrm>
            <a:off x="786150" y="691572"/>
            <a:ext cx="7571700" cy="371475"/>
          </a:xfrm>
          <a:prstGeom prst="rect">
            <a:avLst/>
          </a:prstGeom>
          <a:ln>
            <a:solidFill>
              <a:srgbClr val="F1823D"/>
            </a:solidFill>
          </a:ln>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600" dirty="0">
                <a:solidFill>
                  <a:schemeClr val="tx1"/>
                </a:solidFill>
                <a:latin typeface="Times New Roman" panose="02020603050405020304" pitchFamily="18" charset="0"/>
                <a:cs typeface="Times New Roman" panose="02020603050405020304" pitchFamily="18" charset="0"/>
              </a:rPr>
              <a:t>Threat, Vulnerability &amp; Risk </a:t>
            </a:r>
          </a:p>
        </p:txBody>
      </p:sp>
      <p:sp>
        <p:nvSpPr>
          <p:cNvPr id="8" name="Text Placeholder 2">
            <a:extLst>
              <a:ext uri="{FF2B5EF4-FFF2-40B4-BE49-F238E27FC236}">
                <a16:creationId xmlns:a16="http://schemas.microsoft.com/office/drawing/2014/main" id="{4069FF60-B63E-48D5-6F4A-8E30056A41F8}"/>
              </a:ext>
            </a:extLst>
          </p:cNvPr>
          <p:cNvSpPr>
            <a:spLocks noGrp="1"/>
          </p:cNvSpPr>
          <p:nvPr>
            <p:ph type="body" idx="1"/>
          </p:nvPr>
        </p:nvSpPr>
        <p:spPr>
          <a:xfrm>
            <a:off x="527070" y="1147400"/>
            <a:ext cx="4578330" cy="3472159"/>
          </a:xfrm>
          <a:ln w="12700">
            <a:solidFill>
              <a:srgbClr val="0070C0"/>
            </a:solidFill>
          </a:ln>
        </p:spPr>
        <p:txBody>
          <a:bodyPr/>
          <a:lstStyle/>
          <a:p>
            <a:pPr marL="76200" indent="0" algn="just">
              <a:buClr>
                <a:schemeClr val="tx1"/>
              </a:buClr>
              <a:buSzPct val="129000"/>
              <a:buNone/>
            </a:pPr>
            <a:r>
              <a:rPr lang="en-IN" sz="1400" b="1" dirty="0">
                <a:solidFill>
                  <a:schemeClr val="tx1"/>
                </a:solidFill>
                <a:latin typeface="Times New Roman" panose="02020603050405020304" pitchFamily="18" charset="0"/>
                <a:cs typeface="Times New Roman" panose="02020603050405020304" pitchFamily="18" charset="0"/>
              </a:rPr>
              <a:t>Threat</a:t>
            </a:r>
          </a:p>
          <a:p>
            <a:pPr algn="just">
              <a:buClr>
                <a:schemeClr val="tx1"/>
              </a:buClr>
              <a:buSzPct val="129000"/>
              <a:buFont typeface="Arial" panose="020B0604020202020204" pitchFamily="34" charset="0"/>
              <a:buChar char="•"/>
            </a:pPr>
            <a:r>
              <a:rPr lang="en-US" sz="1400" b="0" i="0" dirty="0">
                <a:solidFill>
                  <a:schemeClr val="tx1"/>
                </a:solidFill>
                <a:effectLst/>
                <a:latin typeface="Times New Roman" panose="02020603050405020304" pitchFamily="18" charset="0"/>
                <a:cs typeface="Times New Roman" panose="02020603050405020304" pitchFamily="18" charset="0"/>
              </a:rPr>
              <a:t>Threats have the potential to steal or damage data, disrupt business, or create harm in general.</a:t>
            </a:r>
          </a:p>
          <a:p>
            <a:pPr algn="just">
              <a:buClr>
                <a:schemeClr val="tx1"/>
              </a:buClr>
              <a:buSzPct val="129000"/>
              <a:buFont typeface="Arial" panose="020B0604020202020204" pitchFamily="34" charset="0"/>
              <a:buChar char="•"/>
            </a:pPr>
            <a:r>
              <a:rPr lang="en-US" sz="1400" b="0" i="0" dirty="0">
                <a:solidFill>
                  <a:schemeClr val="tx1"/>
                </a:solidFill>
                <a:effectLst/>
                <a:latin typeface="Times New Roman" panose="02020603050405020304" pitchFamily="18" charset="0"/>
                <a:cs typeface="Times New Roman" panose="02020603050405020304" pitchFamily="18" charset="0"/>
              </a:rPr>
              <a:t>In general terms, there are three categories. </a:t>
            </a:r>
          </a:p>
          <a:p>
            <a:pPr algn="just">
              <a:buClr>
                <a:schemeClr val="tx1"/>
              </a:buClr>
              <a:buSzPct val="129000"/>
              <a:buFont typeface="Arial" panose="020B0604020202020204" pitchFamily="34" charset="0"/>
              <a:buChar char="•"/>
            </a:pPr>
            <a:r>
              <a:rPr lang="en-US" sz="1400" b="1" i="0" dirty="0">
                <a:solidFill>
                  <a:schemeClr val="tx1"/>
                </a:solidFill>
                <a:effectLst/>
                <a:latin typeface="Times New Roman" panose="02020603050405020304" pitchFamily="18" charset="0"/>
                <a:cs typeface="Times New Roman" panose="02020603050405020304" pitchFamily="18" charset="0"/>
              </a:rPr>
              <a:t>Intentional threats: </a:t>
            </a:r>
            <a:r>
              <a:rPr lang="en-US" sz="1400" b="0" i="0" dirty="0">
                <a:solidFill>
                  <a:schemeClr val="tx1"/>
                </a:solidFill>
                <a:effectLst/>
                <a:latin typeface="Times New Roman" panose="02020603050405020304" pitchFamily="18" charset="0"/>
                <a:cs typeface="Times New Roman" panose="02020603050405020304" pitchFamily="18" charset="0"/>
              </a:rPr>
              <a:t>Things like malware, ransomware, phishing, malicious code, and wrongfully accessing user login credentials are all examples of intentional threats. </a:t>
            </a:r>
          </a:p>
          <a:p>
            <a:pPr algn="just">
              <a:buClr>
                <a:schemeClr val="tx1"/>
              </a:buClr>
              <a:buSzPct val="129000"/>
              <a:buFont typeface="Arial" panose="020B0604020202020204" pitchFamily="34" charset="0"/>
              <a:buChar char="•"/>
            </a:pPr>
            <a:r>
              <a:rPr lang="en-US" sz="1400" b="1" i="0" dirty="0">
                <a:solidFill>
                  <a:schemeClr val="tx1"/>
                </a:solidFill>
                <a:effectLst/>
                <a:latin typeface="Times New Roman" panose="02020603050405020304" pitchFamily="18" charset="0"/>
                <a:cs typeface="Times New Roman" panose="02020603050405020304" pitchFamily="18" charset="0"/>
              </a:rPr>
              <a:t>Unintentional threats:</a:t>
            </a:r>
            <a:r>
              <a:rPr lang="en-US" sz="1400" b="0" i="0" dirty="0">
                <a:solidFill>
                  <a:schemeClr val="tx1"/>
                </a:solidFill>
                <a:effectLst/>
                <a:latin typeface="Times New Roman" panose="02020603050405020304" pitchFamily="18" charset="0"/>
                <a:cs typeface="Times New Roman" panose="02020603050405020304" pitchFamily="18" charset="0"/>
              </a:rPr>
              <a:t> Unintentional threats are often attributed to human error. </a:t>
            </a:r>
          </a:p>
          <a:p>
            <a:pPr algn="just">
              <a:buClr>
                <a:schemeClr val="tx1"/>
              </a:buClr>
              <a:buSzPct val="129000"/>
              <a:buFont typeface="Arial" panose="020B0604020202020204" pitchFamily="34" charset="0"/>
              <a:buChar char="•"/>
            </a:pPr>
            <a:r>
              <a:rPr lang="en-US" sz="1400" b="1" i="0" dirty="0">
                <a:solidFill>
                  <a:schemeClr val="tx1"/>
                </a:solidFill>
                <a:effectLst/>
                <a:latin typeface="Times New Roman" panose="02020603050405020304" pitchFamily="18" charset="0"/>
                <a:cs typeface="Times New Roman" panose="02020603050405020304" pitchFamily="18" charset="0"/>
              </a:rPr>
              <a:t>Natural threats: </a:t>
            </a:r>
            <a:r>
              <a:rPr lang="en-US" sz="1400" b="0" i="0" dirty="0">
                <a:solidFill>
                  <a:schemeClr val="tx1"/>
                </a:solidFill>
                <a:effectLst/>
                <a:latin typeface="Times New Roman" panose="02020603050405020304" pitchFamily="18" charset="0"/>
                <a:cs typeface="Times New Roman" panose="02020603050405020304" pitchFamily="18" charset="0"/>
              </a:rPr>
              <a:t>While acts of nature (floods, hurricanes, tornadoes, earthquakes, etc.</a:t>
            </a:r>
            <a:endParaRPr lang="en-IN" sz="1400" dirty="0">
              <a:solidFill>
                <a:schemeClr val="tx1"/>
              </a:solidFill>
              <a:latin typeface="Times New Roman" panose="02020603050405020304" pitchFamily="18" charset="0"/>
              <a:cs typeface="Times New Roman" panose="02020603050405020304" pitchFamily="18" charset="0"/>
            </a:endParaRPr>
          </a:p>
        </p:txBody>
      </p:sp>
      <p:pic>
        <p:nvPicPr>
          <p:cNvPr id="6148" name="Picture 4">
            <a:extLst>
              <a:ext uri="{FF2B5EF4-FFF2-40B4-BE49-F238E27FC236}">
                <a16:creationId xmlns:a16="http://schemas.microsoft.com/office/drawing/2014/main" id="{05F21C72-CDDE-C1F6-644A-49509AF83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9118" y="1147400"/>
            <a:ext cx="3715120" cy="2083480"/>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99307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B6F7D-B664-B2BA-CFD5-338334CE136E}"/>
              </a:ext>
            </a:extLst>
          </p:cNvPr>
          <p:cNvSpPr>
            <a:spLocks noGrp="1"/>
          </p:cNvSpPr>
          <p:nvPr>
            <p:ph type="title"/>
          </p:nvPr>
        </p:nvSpPr>
        <p:spPr>
          <a:xfrm>
            <a:off x="786150" y="650080"/>
            <a:ext cx="7571700" cy="360639"/>
          </a:xfrm>
          <a:ln>
            <a:solidFill>
              <a:srgbClr val="F1823D"/>
            </a:solidFill>
          </a:ln>
        </p:spPr>
        <p:txBody>
          <a:bodyPr/>
          <a:lstStyle/>
          <a:p>
            <a:pPr algn="ctr"/>
            <a:r>
              <a:rPr lang="en-IN" sz="1600" dirty="0">
                <a:solidFill>
                  <a:schemeClr val="tx1"/>
                </a:solidFill>
                <a:latin typeface="Times New Roman" panose="02020603050405020304" pitchFamily="18" charset="0"/>
                <a:cs typeface="Times New Roman" panose="02020603050405020304" pitchFamily="18" charset="0"/>
              </a:rPr>
              <a:t>How to prevent Cyberstalking</a:t>
            </a:r>
            <a:r>
              <a:rPr lang="en-IN" sz="1600" b="1" dirty="0">
                <a:solidFill>
                  <a:schemeClr val="tx1"/>
                </a:solidFill>
                <a:latin typeface="Times New Roman" panose="02020603050405020304" pitchFamily="18" charset="0"/>
                <a:cs typeface="Times New Roman" panose="02020603050405020304" pitchFamily="18" charset="0"/>
              </a:rPr>
              <a:t>/</a:t>
            </a:r>
            <a:r>
              <a:rPr lang="en-IN" sz="1600" dirty="0">
                <a:solidFill>
                  <a:schemeClr val="tx1"/>
                </a:solidFill>
                <a:latin typeface="Times New Roman" panose="02020603050405020304" pitchFamily="18" charset="0"/>
                <a:cs typeface="Times New Roman" panose="02020603050405020304" pitchFamily="18" charset="0"/>
              </a:rPr>
              <a:t>Cyberbullying?</a:t>
            </a:r>
          </a:p>
        </p:txBody>
      </p:sp>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4100" name="Picture 4"/>
          <p:cNvPicPr>
            <a:picLocks noChangeAspect="1" noChangeArrowheads="1"/>
          </p:cNvPicPr>
          <p:nvPr/>
        </p:nvPicPr>
        <p:blipFill rotWithShape="1">
          <a:blip r:embed="rId3"/>
          <a:srcRect l="27" t="11751" r="-316"/>
          <a:stretch/>
        </p:blipFill>
        <p:spPr bwMode="auto">
          <a:xfrm>
            <a:off x="1574800" y="1375733"/>
            <a:ext cx="5994400" cy="2861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582519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78236" y="1359671"/>
            <a:ext cx="4634936" cy="980757"/>
          </a:xfrm>
        </p:spPr>
        <p:txBody>
          <a:bodyPr/>
          <a:lstStyle/>
          <a:p>
            <a:pPr marL="38100" indent="0">
              <a:buNone/>
            </a:pPr>
            <a:endParaRPr lang="en-US" dirty="0"/>
          </a:p>
          <a:p>
            <a:pPr marL="38100" indent="0">
              <a:buNone/>
            </a:pPr>
            <a:r>
              <a:rPr lang="en-US" sz="3200" dirty="0"/>
              <a:t>Chapter 10</a:t>
            </a:r>
            <a:endParaRPr lang="en-US" sz="4800" dirty="0"/>
          </a:p>
          <a:p>
            <a:endParaRPr lang="en-US" sz="2400" dirty="0"/>
          </a:p>
        </p:txBody>
      </p:sp>
      <p:sp>
        <p:nvSpPr>
          <p:cNvPr id="4" name="Slide Number Placeholder 3"/>
          <p:cNvSpPr>
            <a:spLocks noGrp="1"/>
          </p:cNvSpPr>
          <p:nvPr>
            <p:ph type="sldNum" sz="quarter" idx="7"/>
          </p:nvPr>
        </p:nvSpPr>
        <p:spPr/>
        <p:txBody>
          <a:bodyPr/>
          <a:lstStyle/>
          <a:p>
            <a:fld id="{B6F15528-21DE-4FAA-801E-634DDDAF4B2B}" type="slidenum">
              <a:rPr lang="en-US" smtClean="0"/>
              <a:t>51</a:t>
            </a:fld>
            <a:endParaRPr lang="en-US"/>
          </a:p>
        </p:txBody>
      </p:sp>
    </p:spTree>
    <p:extLst>
      <p:ext uri="{BB962C8B-B14F-4D97-AF65-F5344CB8AC3E}">
        <p14:creationId xmlns:p14="http://schemas.microsoft.com/office/powerpoint/2010/main" val="253050144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5126" name="Picture 6" descr="Q And A Images – Browse 161,945 Stock Photos, Vectors, and Video | Adobe  Stoc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7853" y="1013152"/>
            <a:ext cx="5786986" cy="3466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23600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0C3276-79A7-6C3A-F0A4-D65B369C29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pic>
        <p:nvPicPr>
          <p:cNvPr id="6148" name="Picture 4" descr="Cool Presentation Thank you images PowerPoint Template"/>
          <p:cNvPicPr>
            <a:picLocks noChangeAspect="1" noChangeArrowheads="1"/>
          </p:cNvPicPr>
          <p:nvPr/>
        </p:nvPicPr>
        <p:blipFill rotWithShape="1">
          <a:blip r:embed="rId3">
            <a:extLst>
              <a:ext uri="{28A0092B-C50C-407E-A947-70E740481C1C}">
                <a14:useLocalDpi xmlns:a14="http://schemas.microsoft.com/office/drawing/2010/main" val="0"/>
              </a:ext>
            </a:extLst>
          </a:blip>
          <a:srcRect t="2146" b="25072"/>
          <a:stretch/>
        </p:blipFill>
        <p:spPr bwMode="auto">
          <a:xfrm>
            <a:off x="1700622" y="1496290"/>
            <a:ext cx="5736165" cy="23483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7718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AD8D0642-BAD6-C2D4-1337-4CD561DE8B45}"/>
              </a:ext>
            </a:extLst>
          </p:cNvPr>
          <p:cNvSpPr>
            <a:spLocks noGrp="1"/>
          </p:cNvSpPr>
          <p:nvPr>
            <p:ph type="body" idx="1"/>
          </p:nvPr>
        </p:nvSpPr>
        <p:spPr>
          <a:xfrm>
            <a:off x="182265" y="482711"/>
            <a:ext cx="8222119" cy="4749575"/>
          </a:xfrm>
        </p:spPr>
        <p:txBody>
          <a:bodyPr/>
          <a:lstStyle/>
          <a:p>
            <a:pPr marL="76200" indent="0" algn="just">
              <a:buClr>
                <a:schemeClr val="tx1"/>
              </a:buClr>
              <a:buSzPct val="129000"/>
              <a:buNone/>
            </a:pPr>
            <a:r>
              <a:rPr lang="en-US" sz="1600" b="1" i="0" dirty="0">
                <a:solidFill>
                  <a:schemeClr val="tx1"/>
                </a:solidFill>
                <a:effectLst/>
                <a:latin typeface="Times New Roman" panose="02020603050405020304" pitchFamily="18" charset="0"/>
                <a:cs typeface="Times New Roman" panose="02020603050405020304" pitchFamily="18" charset="0"/>
              </a:rPr>
              <a:t>Vulnerability</a:t>
            </a:r>
          </a:p>
          <a:p>
            <a:pPr algn="just">
              <a:buClr>
                <a:schemeClr val="tx1"/>
              </a:buClr>
              <a:buSzPct val="129000"/>
              <a:buFont typeface="Arial" panose="020B0604020202020204" pitchFamily="34" charset="0"/>
              <a:buChar char="•"/>
            </a:pPr>
            <a:r>
              <a:rPr lang="en-US" sz="1400" b="0" i="0" dirty="0">
                <a:solidFill>
                  <a:schemeClr val="tx1"/>
                </a:solidFill>
                <a:effectLst/>
                <a:latin typeface="Times New Roman" panose="02020603050405020304" pitchFamily="18" charset="0"/>
                <a:cs typeface="Times New Roman" panose="02020603050405020304" pitchFamily="18" charset="0"/>
              </a:rPr>
              <a:t>Vulnerability refers to a weakness in your hardware, software, or procedures. </a:t>
            </a:r>
          </a:p>
          <a:p>
            <a:pPr algn="just">
              <a:buClr>
                <a:schemeClr val="tx1"/>
              </a:buClr>
              <a:buSzPct val="129000"/>
              <a:buFont typeface="Arial" panose="020B0604020202020204" pitchFamily="34" charset="0"/>
              <a:buChar char="•"/>
            </a:pPr>
            <a:r>
              <a:rPr lang="en-US" sz="1400" b="0" i="0" dirty="0">
                <a:solidFill>
                  <a:schemeClr val="tx1"/>
                </a:solidFill>
                <a:effectLst/>
                <a:latin typeface="Times New Roman" panose="02020603050405020304" pitchFamily="18" charset="0"/>
                <a:cs typeface="Times New Roman" panose="02020603050405020304" pitchFamily="18" charset="0"/>
              </a:rPr>
              <a:t>It’s a gap through which a bad actor can gain access to your assets. </a:t>
            </a:r>
          </a:p>
          <a:p>
            <a:pPr algn="just">
              <a:buClr>
                <a:schemeClr val="tx1"/>
              </a:buClr>
              <a:buSzPct val="129000"/>
              <a:buFont typeface="Arial" panose="020B0604020202020204" pitchFamily="34" charset="0"/>
              <a:buChar char="•"/>
            </a:pPr>
            <a:r>
              <a:rPr lang="en-US" sz="1400" b="0" i="0" dirty="0">
                <a:solidFill>
                  <a:schemeClr val="tx1"/>
                </a:solidFill>
                <a:effectLst/>
                <a:latin typeface="Times New Roman" panose="02020603050405020304" pitchFamily="18" charset="0"/>
                <a:cs typeface="Times New Roman" panose="02020603050405020304" pitchFamily="18" charset="0"/>
              </a:rPr>
              <a:t>After exploiting a vulnerability, a cyberattack can run malicious code, install malware and even steal sensitive data.</a:t>
            </a:r>
          </a:p>
          <a:p>
            <a:pPr marL="76200" indent="0" algn="just">
              <a:buClr>
                <a:schemeClr val="tx1"/>
              </a:buClr>
              <a:buSzPct val="129000"/>
              <a:buNone/>
            </a:pPr>
            <a:endParaRPr lang="en-IN" sz="1400" dirty="0">
              <a:solidFill>
                <a:schemeClr val="tx1"/>
              </a:solidFill>
              <a:latin typeface="Times New Roman" panose="02020603050405020304" pitchFamily="18" charset="0"/>
              <a:cs typeface="Times New Roman" panose="02020603050405020304" pitchFamily="18" charset="0"/>
            </a:endParaRPr>
          </a:p>
        </p:txBody>
      </p:sp>
      <p:pic>
        <p:nvPicPr>
          <p:cNvPr id="12290" name="Picture 2" descr="What Is the Difference Between Vulnerability Assessment and Vulnerability  Management?">
            <a:extLst>
              <a:ext uri="{FF2B5EF4-FFF2-40B4-BE49-F238E27FC236}">
                <a16:creationId xmlns:a16="http://schemas.microsoft.com/office/drawing/2014/main" id="{9782EBF6-2200-92A3-E708-9221BBEDF2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1900" y="2073274"/>
            <a:ext cx="4700587" cy="2760662"/>
          </a:xfrm>
          <a:prstGeom prst="rect">
            <a:avLst/>
          </a:prstGeom>
          <a:noFill/>
          <a:ln w="9525">
            <a:solidFill>
              <a:schemeClr val="tx1"/>
            </a:solidFill>
          </a:ln>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80C3276-79A7-6C3A-F0A4-D65B369C29D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473779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321C487B-47DF-2646-825F-55B8996D219C}"/>
              </a:ext>
            </a:extLst>
          </p:cNvPr>
          <p:cNvSpPr>
            <a:spLocks noGrp="1"/>
          </p:cNvSpPr>
          <p:nvPr>
            <p:ph type="body" idx="1"/>
          </p:nvPr>
        </p:nvSpPr>
        <p:spPr>
          <a:xfrm>
            <a:off x="200025" y="528638"/>
            <a:ext cx="8222119" cy="4749575"/>
          </a:xfrm>
        </p:spPr>
        <p:txBody>
          <a:bodyPr/>
          <a:lstStyle/>
          <a:p>
            <a:pPr marL="76200" indent="0" algn="just">
              <a:buClr>
                <a:schemeClr val="tx1"/>
              </a:buClr>
              <a:buSzPct val="129000"/>
              <a:buNone/>
            </a:pPr>
            <a:r>
              <a:rPr lang="en-US" sz="1600" b="1" i="0" dirty="0">
                <a:solidFill>
                  <a:schemeClr val="tx1"/>
                </a:solidFill>
                <a:effectLst/>
                <a:latin typeface="Times New Roman" panose="02020603050405020304" pitchFamily="18" charset="0"/>
                <a:cs typeface="Times New Roman" panose="02020603050405020304" pitchFamily="18" charset="0"/>
              </a:rPr>
              <a:t>Risk</a:t>
            </a:r>
          </a:p>
          <a:p>
            <a:pPr algn="l">
              <a:buClr>
                <a:schemeClr val="tx1"/>
              </a:buClr>
              <a:buSzPct val="129000"/>
              <a:buFont typeface="Arial" panose="020B0604020202020204" pitchFamily="34" charset="0"/>
              <a:buChar char="•"/>
            </a:pPr>
            <a:r>
              <a:rPr lang="en-US" sz="1400" b="0" i="0" dirty="0">
                <a:solidFill>
                  <a:srgbClr val="505354"/>
                </a:solidFill>
                <a:effectLst/>
                <a:latin typeface="Times New Roman" panose="02020603050405020304" pitchFamily="18" charset="0"/>
                <a:cs typeface="Times New Roman" panose="02020603050405020304" pitchFamily="18" charset="0"/>
              </a:rPr>
              <a:t>Cyber risk is the intersection of assets, threats, and vulnerabilities. It’s the </a:t>
            </a:r>
            <a:r>
              <a:rPr lang="en-US" sz="1400" b="0" i="1" dirty="0">
                <a:solidFill>
                  <a:srgbClr val="505354"/>
                </a:solidFill>
                <a:effectLst/>
                <a:latin typeface="Times New Roman" panose="02020603050405020304" pitchFamily="18" charset="0"/>
                <a:cs typeface="Times New Roman" panose="02020603050405020304" pitchFamily="18" charset="0"/>
              </a:rPr>
              <a:t>potential</a:t>
            </a:r>
            <a:r>
              <a:rPr lang="en-US" sz="1400" b="0" i="0" dirty="0">
                <a:solidFill>
                  <a:srgbClr val="505354"/>
                </a:solidFill>
                <a:effectLst/>
                <a:latin typeface="Times New Roman" panose="02020603050405020304" pitchFamily="18" charset="0"/>
                <a:cs typeface="Times New Roman" panose="02020603050405020304" pitchFamily="18" charset="0"/>
              </a:rPr>
              <a:t> for loss, damage, or destruction of an asset when a threat takes advantage of a vulnerability. </a:t>
            </a:r>
            <a:br>
              <a:rPr lang="en-US" sz="1400" b="0" i="0" dirty="0">
                <a:solidFill>
                  <a:srgbClr val="505354"/>
                </a:solidFill>
                <a:effectLst/>
                <a:latin typeface="Times New Roman" panose="02020603050405020304" pitchFamily="18" charset="0"/>
                <a:cs typeface="Times New Roman" panose="02020603050405020304" pitchFamily="18" charset="0"/>
              </a:rPr>
            </a:br>
            <a:endParaRPr lang="en-US" sz="1400" b="0" i="0" dirty="0">
              <a:solidFill>
                <a:srgbClr val="505354"/>
              </a:solidFill>
              <a:effectLst/>
              <a:latin typeface="Times New Roman" panose="02020603050405020304" pitchFamily="18" charset="0"/>
              <a:cs typeface="Times New Roman" panose="02020603050405020304" pitchFamily="18" charset="0"/>
            </a:endParaRPr>
          </a:p>
          <a:p>
            <a:pPr algn="l">
              <a:buClr>
                <a:schemeClr val="tx1"/>
              </a:buClr>
              <a:buSzPct val="129000"/>
              <a:buFont typeface="Arial" panose="020B0604020202020204" pitchFamily="34" charset="0"/>
              <a:buChar char="•"/>
            </a:pPr>
            <a:r>
              <a:rPr lang="en-US" sz="1400" b="0" i="0" dirty="0">
                <a:solidFill>
                  <a:srgbClr val="505354"/>
                </a:solidFill>
                <a:effectLst/>
                <a:latin typeface="Times New Roman" panose="02020603050405020304" pitchFamily="18" charset="0"/>
                <a:cs typeface="Times New Roman" panose="02020603050405020304" pitchFamily="18" charset="0"/>
              </a:rPr>
              <a:t>Threats + Vulnerability = Risk</a:t>
            </a:r>
            <a:br>
              <a:rPr lang="en-US" sz="1400" b="0" i="0" dirty="0">
                <a:solidFill>
                  <a:srgbClr val="505354"/>
                </a:solidFill>
                <a:effectLst/>
                <a:latin typeface="Times New Roman" panose="02020603050405020304" pitchFamily="18" charset="0"/>
                <a:cs typeface="Times New Roman" panose="02020603050405020304" pitchFamily="18" charset="0"/>
              </a:rPr>
            </a:br>
            <a:endParaRPr lang="en-US" sz="1400" b="0" i="0" dirty="0">
              <a:solidFill>
                <a:srgbClr val="505354"/>
              </a:solidFill>
              <a:effectLst/>
              <a:latin typeface="Times New Roman" panose="02020603050405020304" pitchFamily="18" charset="0"/>
              <a:cs typeface="Times New Roman" panose="02020603050405020304" pitchFamily="18" charset="0"/>
            </a:endParaRPr>
          </a:p>
          <a:p>
            <a:pPr algn="l">
              <a:buClr>
                <a:schemeClr val="tx1"/>
              </a:buClr>
              <a:buSzPct val="129000"/>
              <a:buFont typeface="Arial" panose="020B0604020202020204" pitchFamily="34" charset="0"/>
              <a:buChar char="•"/>
            </a:pPr>
            <a:r>
              <a:rPr lang="en-US" sz="1400" b="0" i="0" dirty="0">
                <a:solidFill>
                  <a:srgbClr val="505354"/>
                </a:solidFill>
                <a:effectLst/>
                <a:latin typeface="Times New Roman" panose="02020603050405020304" pitchFamily="18" charset="0"/>
                <a:cs typeface="Times New Roman" panose="02020603050405020304" pitchFamily="18" charset="0"/>
              </a:rPr>
              <a:t>To determine your level of cyber risk, you </a:t>
            </a:r>
            <a:r>
              <a:rPr lang="en-US" sz="1400" dirty="0">
                <a:solidFill>
                  <a:srgbClr val="505354"/>
                </a:solidFill>
                <a:latin typeface="Times New Roman" panose="02020603050405020304" pitchFamily="18" charset="0"/>
                <a:cs typeface="Times New Roman" panose="02020603050405020304" pitchFamily="18" charset="0"/>
              </a:rPr>
              <a:t>must</a:t>
            </a:r>
            <a:r>
              <a:rPr lang="en-US" sz="1400" b="0" i="0" dirty="0">
                <a:solidFill>
                  <a:srgbClr val="505354"/>
                </a:solidFill>
                <a:effectLst/>
                <a:latin typeface="Times New Roman" panose="02020603050405020304" pitchFamily="18" charset="0"/>
                <a:cs typeface="Times New Roman" panose="02020603050405020304" pitchFamily="18" charset="0"/>
              </a:rPr>
              <a:t> understand the types of threats that are out there and know your system’s vulnerabilities.</a:t>
            </a:r>
            <a:endParaRPr lang="en-IN" sz="1400" dirty="0">
              <a:solidFill>
                <a:schemeClr val="tx1"/>
              </a:solidFill>
              <a:latin typeface="Times New Roman" panose="02020603050405020304" pitchFamily="18" charset="0"/>
              <a:cs typeface="Times New Roman" panose="02020603050405020304" pitchFamily="18" charset="0"/>
            </a:endParaRPr>
          </a:p>
        </p:txBody>
      </p:sp>
      <p:pic>
        <p:nvPicPr>
          <p:cNvPr id="11266" name="Picture 2" descr="Software Security Vulnerability Prioritization: What To Fix First?">
            <a:extLst>
              <a:ext uri="{FF2B5EF4-FFF2-40B4-BE49-F238E27FC236}">
                <a16:creationId xmlns:a16="http://schemas.microsoft.com/office/drawing/2014/main" id="{CAF37F15-0DC7-83B6-5D72-C16C2236EB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1980" y="2725116"/>
            <a:ext cx="4348955" cy="2174478"/>
          </a:xfrm>
          <a:prstGeom prst="rect">
            <a:avLst/>
          </a:prstGeom>
          <a:noFill/>
          <a:ln w="9525">
            <a:solidFill>
              <a:schemeClr val="tx1"/>
            </a:solidFill>
          </a:ln>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A80C3276-79A7-6C3A-F0A4-D65B369C29D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50852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C70602A-77B9-87F6-FC1F-D101804A5B59}"/>
              </a:ext>
            </a:extLst>
          </p:cNvPr>
          <p:cNvSpPr>
            <a:spLocks noGrp="1"/>
          </p:cNvSpPr>
          <p:nvPr>
            <p:ph type="body" idx="1"/>
          </p:nvPr>
        </p:nvSpPr>
        <p:spPr>
          <a:xfrm>
            <a:off x="511830" y="2357677"/>
            <a:ext cx="4509750" cy="2329520"/>
          </a:xfrm>
          <a:ln w="9525">
            <a:solidFill>
              <a:schemeClr val="tx1"/>
            </a:solidFill>
          </a:ln>
        </p:spPr>
        <p:txBody>
          <a:bodyPr/>
          <a:lstStyle/>
          <a:p>
            <a:pPr algn="just">
              <a:buClr>
                <a:schemeClr val="tx1"/>
              </a:buClr>
              <a:buSzPct val="12900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User policies set on individual users. </a:t>
            </a:r>
          </a:p>
          <a:p>
            <a:pPr algn="just">
              <a:buClr>
                <a:schemeClr val="tx1"/>
              </a:buClr>
              <a:buSzPct val="12900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Wireless security in public and private should be handled carefully. </a:t>
            </a:r>
          </a:p>
          <a:p>
            <a:pPr algn="just">
              <a:buClr>
                <a:schemeClr val="tx1"/>
              </a:buClr>
              <a:buSzPct val="12900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Connections should only be made to known networks, and never free, password-less ones. </a:t>
            </a:r>
          </a:p>
          <a:p>
            <a:pPr algn="just">
              <a:buClr>
                <a:schemeClr val="tx1"/>
              </a:buClr>
              <a:buSzPct val="12900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Wherever possible, employ secure connections such as Secure Shell (SSH) or Virtual Private Network (VPN).</a:t>
            </a:r>
            <a:endParaRPr lang="en-IN" sz="1400" dirty="0">
              <a:latin typeface="Times New Roman" panose="02020603050405020304" pitchFamily="18" charset="0"/>
              <a:cs typeface="Times New Roman" panose="02020603050405020304" pitchFamily="18" charset="0"/>
            </a:endParaRPr>
          </a:p>
        </p:txBody>
      </p:sp>
      <p:sp>
        <p:nvSpPr>
          <p:cNvPr id="5" name="Title 4">
            <a:extLst>
              <a:ext uri="{FF2B5EF4-FFF2-40B4-BE49-F238E27FC236}">
                <a16:creationId xmlns:a16="http://schemas.microsoft.com/office/drawing/2014/main" id="{645A63A6-E2F5-E159-7310-FAAA94D0BFBA}"/>
              </a:ext>
            </a:extLst>
          </p:cNvPr>
          <p:cNvSpPr txBox="1">
            <a:spLocks/>
          </p:cNvSpPr>
          <p:nvPr/>
        </p:nvSpPr>
        <p:spPr>
          <a:xfrm>
            <a:off x="786150" y="636813"/>
            <a:ext cx="7571700" cy="371475"/>
          </a:xfrm>
          <a:prstGeom prst="rect">
            <a:avLst/>
          </a:prstGeom>
          <a:ln>
            <a:solidFill>
              <a:srgbClr val="F1823D"/>
            </a:solidFill>
          </a:ln>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600" dirty="0">
                <a:solidFill>
                  <a:schemeClr val="tx1"/>
                </a:solidFill>
                <a:latin typeface="Times New Roman" panose="02020603050405020304" pitchFamily="18" charset="0"/>
                <a:cs typeface="Times New Roman" panose="02020603050405020304" pitchFamily="18" charset="0"/>
              </a:rPr>
              <a:t>Protecting Our Network</a:t>
            </a:r>
          </a:p>
        </p:txBody>
      </p:sp>
      <p:pic>
        <p:nvPicPr>
          <p:cNvPr id="5124" name="Picture 4" descr="What is a VPN">
            <a:extLst>
              <a:ext uri="{FF2B5EF4-FFF2-40B4-BE49-F238E27FC236}">
                <a16:creationId xmlns:a16="http://schemas.microsoft.com/office/drawing/2014/main" id="{E84C4059-8269-89E3-35B5-0FC7A8057D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4575" y="1165860"/>
            <a:ext cx="4159695" cy="219900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A80C3276-79A7-6C3A-F0A4-D65B369C29D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6948" b="37408"/>
          <a:stretch/>
        </p:blipFill>
        <p:spPr bwMode="auto">
          <a:xfrm>
            <a:off x="7262494" y="235744"/>
            <a:ext cx="1448435" cy="371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85275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78236" y="1359671"/>
            <a:ext cx="4634936" cy="980757"/>
          </a:xfrm>
        </p:spPr>
        <p:txBody>
          <a:bodyPr/>
          <a:lstStyle/>
          <a:p>
            <a:pPr marL="38100" indent="0">
              <a:buNone/>
            </a:pPr>
            <a:endParaRPr lang="en-US" dirty="0"/>
          </a:p>
          <a:p>
            <a:pPr marL="38100" indent="0">
              <a:buNone/>
            </a:pPr>
            <a:r>
              <a:rPr lang="en-US" sz="3200" dirty="0"/>
              <a:t>Chapter 2</a:t>
            </a:r>
            <a:endParaRPr lang="en-US" sz="4800" dirty="0"/>
          </a:p>
          <a:p>
            <a:endParaRPr lang="en-US" sz="2400" dirty="0"/>
          </a:p>
        </p:txBody>
      </p:sp>
      <p:sp>
        <p:nvSpPr>
          <p:cNvPr id="4" name="Slide Number Placeholder 3"/>
          <p:cNvSpPr>
            <a:spLocks noGrp="1"/>
          </p:cNvSpPr>
          <p:nvPr>
            <p:ph type="sldNum" sz="quarter" idx="7"/>
          </p:nvPr>
        </p:nvSpPr>
        <p:spPr/>
        <p:txBody>
          <a:bodyPr/>
          <a:lstStyle/>
          <a:p>
            <a:fld id="{B6F15528-21DE-4FAA-801E-634DDDAF4B2B}" type="slidenum">
              <a:rPr lang="en-US" smtClean="0"/>
              <a:t>9</a:t>
            </a:fld>
            <a:endParaRPr lang="en-US"/>
          </a:p>
        </p:txBody>
      </p:sp>
    </p:spTree>
    <p:extLst>
      <p:ext uri="{BB962C8B-B14F-4D97-AF65-F5344CB8AC3E}">
        <p14:creationId xmlns:p14="http://schemas.microsoft.com/office/powerpoint/2010/main" val="35740678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quot;/&gt;&lt;/TableIndex&gt;&lt;/ShapeTextInfo&gt;"/>
  <p:tag name="HTML_SHAPEINFO" val="&lt;ThreeDShapeInfo&gt;&lt;uuid val=&quot;{8B27CB96-CBDB-4435-A33F-BCDFAE4DCBE7}&quot;/&gt;&lt;isInvalidForFieldText val=&quot;0&quot;/&gt;&lt;Image&gt;&lt;filename val=&quot;C:\Users\geoffrey.dyer\AppData\Local\Temp\CP106481329151140Session\CPTrustFolder106481329151156\PPTImport106481329945187\data\asimages\{8B27CB96-CBDB-4435-A33F-BCDFAE4DCBE7}_12.png&quot;/&gt;&lt;left val=&quot;127&quot;/&gt;&lt;top val=&quot;28&quot;/&gt;&lt;width val=&quot;785&quot;/&gt;&lt;height val=&quot;121&quot;/&gt;&lt;hasText val=&quot;1&quot;/&gt;&lt;/Image&gt;&lt;/ThreeDShapeInfo&gt;"/>
</p:tagLst>
</file>

<file path=ppt/tags/tag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quot;/&gt;&lt;/TableIndex&gt;&lt;/ShapeTextInfo&gt;"/>
  <p:tag name="HTML_SHAPEINFO" val="&lt;ThreeDShapeInfo&gt;&lt;uuid val=&quot;{8B27CB96-CBDB-4435-A33F-BCDFAE4DCBE7}&quot;/&gt;&lt;isInvalidForFieldText val=&quot;0&quot;/&gt;&lt;Image&gt;&lt;filename val=&quot;C:\Users\geoffrey.dyer\AppData\Local\Temp\CP106481329151140Session\CPTrustFolder106481329151156\PPTImport106481329945187\data\asimages\{8B27CB96-CBDB-4435-A33F-BCDFAE4DCBE7}_12.png&quot;/&gt;&lt;left val=&quot;127&quot;/&gt;&lt;top val=&quot;28&quot;/&gt;&lt;width val=&quot;785&quot;/&gt;&lt;height val=&quot;121&quot;/&gt;&lt;hasText val=&quot;1&quot;/&gt;&lt;/Image&gt;&lt;/ThreeDShapeInfo&gt;"/>
</p:tagLst>
</file>

<file path=ppt/tags/tag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1&quot;/&gt;&lt;lineCharCount val=&quot;6&quot;/&gt;&lt;/TableIndex&gt;&lt;/ShapeTextInfo&gt;"/>
  <p:tag name="HTML_SHAPEINFO" val="&lt;ThreeDShapeInfo&gt;&lt;uuid val=&quot;{8B27CB96-CBDB-4435-A33F-BCDFAE4DCBE7}&quot;/&gt;&lt;isInvalidForFieldText val=&quot;0&quot;/&gt;&lt;Image&gt;&lt;filename val=&quot;C:\Users\geoffrey.dyer\AppData\Local\Temp\CP106481329151140Session\CPTrustFolder106481329151156\PPTImport106481329945187\data\asimages\{8B27CB96-CBDB-4435-A33F-BCDFAE4DCBE7}_12.png&quot;/&gt;&lt;left val=&quot;127&quot;/&gt;&lt;top val=&quot;28&quot;/&gt;&lt;width val=&quot;785&quot;/&gt;&lt;height val=&quot;121&quot;/&gt;&lt;hasText val=&quot;1&quot;/&gt;&lt;/Image&gt;&lt;/ThreeDShapeInfo&gt;"/>
</p:tagLst>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16645</TotalTime>
  <Words>4721</Words>
  <Application>Microsoft Office PowerPoint</Application>
  <PresentationFormat>On-screen Show (16:9)</PresentationFormat>
  <Paragraphs>349</Paragraphs>
  <Slides>53</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53</vt:i4>
      </vt:variant>
    </vt:vector>
  </HeadingPairs>
  <TitlesOfParts>
    <vt:vector size="63" baseType="lpstr">
      <vt:lpstr>Times New Roman</vt:lpstr>
      <vt:lpstr>Open Sans</vt:lpstr>
      <vt:lpstr>Calibri</vt:lpstr>
      <vt:lpstr>Roboto Slab</vt:lpstr>
      <vt:lpstr>Söhne</vt:lpstr>
      <vt:lpstr>Arial</vt:lpstr>
      <vt:lpstr>Arial MT</vt:lpstr>
      <vt:lpstr>Ubuntu</vt:lpstr>
      <vt:lpstr>Source Sans Pro</vt:lpstr>
      <vt:lpstr>Cordelia template</vt:lpstr>
      <vt:lpstr>WE WELCOME YOU!</vt:lpstr>
      <vt:lpstr>PowerPoint Presentation</vt:lpstr>
      <vt:lpstr>Information Security</vt:lpstr>
      <vt:lpstr>CIA Triad</vt:lpstr>
      <vt:lpstr>PowerPoint Presentation</vt:lpstr>
      <vt:lpstr>PowerPoint Presentation</vt:lpstr>
      <vt:lpstr>PowerPoint Presentation</vt:lpstr>
      <vt:lpstr>PowerPoint Presentation</vt:lpstr>
      <vt:lpstr>PowerPoint Presentation</vt:lpstr>
      <vt:lpstr>Attack Vectors</vt:lpstr>
      <vt:lpstr>Attack Surfaces</vt:lpstr>
      <vt:lpstr>Types of attack surfaces</vt:lpstr>
      <vt:lpstr> How can the attack surface be limited?</vt:lpstr>
      <vt:lpstr>PowerPoint Presentation</vt:lpstr>
      <vt:lpstr>Phishing</vt:lpstr>
      <vt:lpstr>Phishing Cycle &amp; Types</vt:lpstr>
      <vt:lpstr>Spoofing and its types </vt:lpstr>
      <vt:lpstr>Ransomware</vt:lpstr>
      <vt:lpstr>Wifi Security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Best Practices to follow</vt:lpstr>
      <vt:lpstr>Best Practices to follow</vt:lpstr>
      <vt:lpstr>Do's and Don'ts to keep system secure </vt:lpstr>
      <vt:lpstr>PowerPoint Presentation</vt:lpstr>
      <vt:lpstr>PowerPoint Presentation</vt:lpstr>
      <vt:lpstr>What is Incident Response Management?</vt:lpstr>
      <vt:lpstr>Phases of Incident Response Management </vt:lpstr>
      <vt:lpstr>What is the role of Incident Response Manager?</vt:lpstr>
      <vt:lpstr>PowerPoint Presentation</vt:lpstr>
      <vt:lpstr>What do you mean by Data Protection?</vt:lpstr>
      <vt:lpstr>PowerPoint Presentation</vt:lpstr>
      <vt:lpstr>Attack Surfaces which Hackers generally Target</vt:lpstr>
      <vt:lpstr>     What are the tools and technologies used to protect IT Infra and Applications from cyber criminals?</vt:lpstr>
      <vt:lpstr>PowerPoint Presentation</vt:lpstr>
      <vt:lpstr>What is DNS? What are the types of DNS attacks?</vt:lpstr>
      <vt:lpstr>What do you mean by APT? What are the types of APT attacks?</vt:lpstr>
      <vt:lpstr>What do you mean by SQL Injection?</vt:lpstr>
      <vt:lpstr>How attackers exploit web applications using SQL Injection.</vt:lpstr>
      <vt:lpstr>What is Man-in-the-Middle Attack?</vt:lpstr>
      <vt:lpstr>PowerPoint Presentation</vt:lpstr>
      <vt:lpstr>What is Distributed Denial of Service Attack?</vt:lpstr>
      <vt:lpstr>What is Cyberstalking?</vt:lpstr>
      <vt:lpstr>What is Cyberbullying?</vt:lpstr>
      <vt:lpstr>How to prevent Cyberstalking/Cyberbullying?</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 Awareness</dc:title>
  <dc:creator>Pankaj</dc:creator>
  <cp:lastModifiedBy>Akanksha Mudge</cp:lastModifiedBy>
  <cp:revision>156</cp:revision>
  <dcterms:modified xsi:type="dcterms:W3CDTF">2024-02-15T11:20:24Z</dcterms:modified>
</cp:coreProperties>
</file>